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theme/theme1.xml" ContentType="application/vnd.openxmlformats-officedocument.them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0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42.xml" ContentType="application/vnd.openxmlformats-officedocument.presentationml.slide+xml"/>
  <Override PartName="/ppt/slides/slide6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8288000" cy="10287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4" d="100"/>
          <a:sy n="74" d="100"/>
        </p:scale>
        <p:origin x="-1092" y="-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 /><Relationship Id="rId50" Type="http://schemas.openxmlformats.org/officeDocument/2006/relationships/tableStyles" Target="tableStyles.xml" /><Relationship Id="rId5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264848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30938137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870960309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92410173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028764007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6712405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0337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5793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4477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C4FC06-ED1B-D194-A915-2CA9EB32FDE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48175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75084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0265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2DB4D0-86FB-988B-6C14-37E61581D4B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019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25030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83604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BAB8ED-1039-02D3-4C01-79029C5D42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8254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0665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61042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EFD8C7-ADBA-1DE7-8CDE-4F892D53B39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7663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36832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83275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DF82EA-0C22-C295-F81B-1AE9464F0EF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5990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4716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39395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A7A3DD-D011-151B-1705-93817D3198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54859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20807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91249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EB155C-8BCA-DDD3-6452-D159A2C4FC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3909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95431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46598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877EC8-897E-1CA3-41A7-524180E08C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816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15062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84867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063EB1-EE03-80F8-E468-E827FEF6387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7584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93503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52456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3D3CD6-CD0C-1508-7A4D-C218B529ADB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7295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65329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884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C16226-FB0F-4697-2D27-5F43D0665D4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88578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6645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73152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3214AD-1192-B03F-899E-EB92F643D7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27224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08129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87243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EA5DF3-F99B-442F-AC30-0BB452F2C0B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8603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892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72739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315AF8-912A-2320-A8E8-813C7CBF4D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096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66082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17926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F466C7-6E0E-B57A-3BD0-9D96639570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5779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06733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1406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8B5501-EA91-77B0-8963-AC7744D1D77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1019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16126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56188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5BA4A2-99B8-B218-FD14-63EF30AF76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72246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1544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44067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A9F967-501A-48D2-F155-90978B6A7D1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9528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85673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9496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B69CF1-EA88-F7AA-7776-96E62BA2F8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2113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79441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47776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AC4885-F766-46FE-D722-1B5AA97B58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17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00293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45998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1128C6-3376-B3AE-AA7C-ABB266042FC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74433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5694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90294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4C261-8F99-A135-4A56-10ADE24D51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9409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63424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03640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F70D81-29E1-2597-E76C-F5D151928EB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7225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966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48800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9E904D-22D4-FEDF-97DA-9D5C4F1163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8297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33666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4725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EF1D91-5311-00EA-BB85-4E0F041173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840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7330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72437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4156F3-832A-4580-F131-5FB52F30A3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03806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5045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8534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777E1A-BB8C-7476-3FC8-467FC7816FF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83509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2959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80018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70B09F-181A-AF19-6961-774E4A1218F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12406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73060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2386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E12D43-9DA5-87A5-2967-111B9CD4BB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817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6154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21637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17C707-C8B2-7B6B-279C-BE51DF15082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0751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53149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55051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3F1274-8408-A38C-C157-9FF12A841A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D723D1-5DB5-4E04-9B43-06C7196A866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3116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00055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03880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6DF77A-BAD2-4CA6-CB71-ACC08100B0B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4350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49212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76615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494837-888C-5AC8-E586-ABAA20D5B2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0828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90058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62185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D3F3A1-41E3-4356-1FDD-FF0278FBA4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559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7242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76593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637B2D-F5A0-9210-D8FC-EAFE79031F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63625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99863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74065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A65020-9027-9847-0FAF-27C5FF3F04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3370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4011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723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81A09F-81A3-0EB2-3379-D5E1410318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81604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8552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26035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F3E2C6-2BF8-4551-5C49-CB4C005C73E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9441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59150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6761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C716D5-2F7F-DC68-ECB2-98D43291144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6109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1938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96149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4E8E76-2FA3-DEF4-4720-72D76882F7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8242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78030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0110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ABE8F6-2232-C2C4-0001-A1F526AC49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9414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48618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20788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5B914F-C3A5-C01C-791C-F40438D0DCA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3540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46036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91983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836B4-C109-B101-5D9F-9D3A6F258D3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960029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24380427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0401628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6520683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661826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7547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5705838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7597868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34999542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133522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233249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8791678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5394599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872626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783444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7614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9147286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472703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208290347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5867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432533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924706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13690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20789329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34035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1055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94169807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2395276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8320972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29788877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6576882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7927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9501715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7052473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9327298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1752646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3942629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41811690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0040369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24432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8457719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20801408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638518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4126519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40586519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537616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9167659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56646077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461115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3685482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95630080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1913802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8597744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5674126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5816536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6549237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71376273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9821398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16691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475749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69345171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152040367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2256961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microsoft.com/office/2007/relationships/media" Target="../media/media2.mp4"/><Relationship Id="rId6" Type="http://schemas.openxmlformats.org/officeDocument/2006/relationships/video" Target="../media/media2.mp4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5" Type="http://schemas.openxmlformats.org/officeDocument/2006/relationships/image" Target="../media/image3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5" Type="http://schemas.openxmlformats.org/officeDocument/2006/relationships/image" Target="../media/image3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jpg"/><Relationship Id="rId4" Type="http://schemas.openxmlformats.org/officeDocument/2006/relationships/image" Target="../media/image10.png"/><Relationship Id="rId5" Type="http://schemas.openxmlformats.org/officeDocument/2006/relationships/image" Target="../media/image3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62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64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jpg"/><Relationship Id="rId4" Type="http://schemas.openxmlformats.org/officeDocument/2006/relationships/image" Target="../media/image10.png"/><Relationship Id="rId5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92469784" name="Group 2"/>
          <p:cNvGrpSpPr/>
          <p:nvPr/>
        </p:nvGrpSpPr>
        <p:grpSpPr bwMode="auto">
          <a:xfrm rot="0">
            <a:off x="-281608" y="-1478008"/>
            <a:ext cx="8187358" cy="12681915"/>
            <a:chOff x="0" y="0"/>
            <a:chExt cx="4099517" cy="6350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4099517" cy="6350000"/>
            </a:xfrm>
            <a:custGeom>
              <a:avLst/>
              <a:gdLst/>
              <a:ahLst/>
              <a:cxnLst/>
              <a:rect l="l" t="t" r="r" b="b"/>
              <a:pathLst>
                <a:path w="4099517" h="6350000" fill="norm" stroke="1" extrusionOk="0">
                  <a:moveTo>
                    <a:pt x="4099517" y="3175000"/>
                  </a:moveTo>
                  <a:cubicBezTo>
                    <a:pt x="4099517" y="4928502"/>
                    <a:pt x="2264098" y="6350000"/>
                    <a:pt x="0" y="6350000"/>
                  </a:cubicBezTo>
                  <a:lnTo>
                    <a:pt x="0" y="0"/>
                  </a:lnTo>
                  <a:cubicBezTo>
                    <a:pt x="2264098" y="0"/>
                    <a:pt x="4099517" y="1421498"/>
                    <a:pt x="4099517" y="3175000"/>
                  </a:cubicBezTo>
                  <a:close/>
                </a:path>
              </a:pathLst>
            </a:custGeom>
            <a:blipFill>
              <a:blip r:embed="rId3"/>
              <a:srcRect l="17720" t="0" r="17720" b="0"/>
              <a:stretch/>
            </a:blipFill>
            <a:ln w="133350" cap="sq">
              <a:solidFill>
                <a:srgbClr val="38B6FF"/>
              </a:solidFill>
              <a:prstDash val="solid"/>
              <a:miter/>
            </a:ln>
          </p:spPr>
        </p:sp>
      </p:grpSp>
      <p:sp>
        <p:nvSpPr>
          <p:cNvPr id="111972091" name="Freeform 4"/>
          <p:cNvSpPr/>
          <p:nvPr/>
        </p:nvSpPr>
        <p:spPr bwMode="auto">
          <a:xfrm rot="-5400000" flipH="0" flipV="0">
            <a:off x="15584354" y="-1259833"/>
            <a:ext cx="2280211" cy="4577066"/>
          </a:xfrm>
          <a:custGeom>
            <a:avLst/>
            <a:gdLst/>
            <a:ahLst/>
            <a:cxnLst/>
            <a:rect l="l" t="t" r="r" b="b"/>
            <a:pathLst>
              <a:path w="2280211" h="4577066" fill="norm" stroke="1" extrusionOk="0">
                <a:moveTo>
                  <a:pt x="0" y="0"/>
                </a:moveTo>
                <a:lnTo>
                  <a:pt x="2280211" y="0"/>
                </a:lnTo>
                <a:lnTo>
                  <a:pt x="2280211" y="4577066"/>
                </a:lnTo>
                <a:lnTo>
                  <a:pt x="0" y="457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419213181" name="Freeform 5"/>
          <p:cNvSpPr/>
          <p:nvPr/>
        </p:nvSpPr>
        <p:spPr bwMode="auto">
          <a:xfrm rot="1776774" flipH="0" flipV="0">
            <a:off x="12048469" y="243977"/>
            <a:ext cx="1755655" cy="1200229"/>
          </a:xfrm>
          <a:custGeom>
            <a:avLst/>
            <a:gdLst/>
            <a:ahLst/>
            <a:cxnLst/>
            <a:rect l="l" t="t" r="r" b="b"/>
            <a:pathLst>
              <a:path w="1755655" h="1200229" fill="norm" stroke="1" extrusionOk="0">
                <a:moveTo>
                  <a:pt x="0" y="0"/>
                </a:moveTo>
                <a:lnTo>
                  <a:pt x="1755655" y="0"/>
                </a:lnTo>
                <a:lnTo>
                  <a:pt x="1755655" y="1200230"/>
                </a:lnTo>
                <a:lnTo>
                  <a:pt x="0" y="1200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990465284" name="Freeform 6"/>
          <p:cNvSpPr/>
          <p:nvPr/>
        </p:nvSpPr>
        <p:spPr bwMode="auto">
          <a:xfrm rot="0" flipH="0" flipV="0">
            <a:off x="12624167" y="5491600"/>
            <a:ext cx="4795400" cy="4795400"/>
          </a:xfrm>
          <a:custGeom>
            <a:avLst/>
            <a:gdLst/>
            <a:ahLst/>
            <a:cxnLst/>
            <a:rect l="l" t="t" r="r" b="b"/>
            <a:pathLst>
              <a:path w="4795400" h="4795400" fill="norm" stroke="1" extrusionOk="0">
                <a:moveTo>
                  <a:pt x="0" y="0"/>
                </a:moveTo>
                <a:lnTo>
                  <a:pt x="4795400" y="0"/>
                </a:lnTo>
                <a:lnTo>
                  <a:pt x="4795400" y="4795400"/>
                </a:lnTo>
                <a:lnTo>
                  <a:pt x="0" y="479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0" t="0" r="0" b="0"/>
            <a:stretch/>
          </a:blipFill>
        </p:spPr>
      </p:sp>
      <p:sp>
        <p:nvSpPr>
          <p:cNvPr id="64452351" name="TextBox 7"/>
          <p:cNvSpPr txBox="1"/>
          <p:nvPr/>
        </p:nvSpPr>
        <p:spPr bwMode="auto">
          <a:xfrm rot="0">
            <a:off x="8407122" y="2337680"/>
            <a:ext cx="10337633" cy="252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6"/>
              </a:lnSpc>
              <a:defRPr/>
            </a:pPr>
            <a:r>
              <a:rPr lang="en-US" sz="57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</a:rPr>
              <a:t>Design of a Thermal Management System for a Lithium-ion Battery Pack</a:t>
            </a:r>
            <a:endParaRPr/>
          </a:p>
        </p:txBody>
      </p:sp>
      <p:sp>
        <p:nvSpPr>
          <p:cNvPr id="621610571" name="TextBox 8"/>
          <p:cNvSpPr txBox="1"/>
          <p:nvPr/>
        </p:nvSpPr>
        <p:spPr bwMode="auto">
          <a:xfrm rot="0">
            <a:off x="12994630" y="6107224"/>
            <a:ext cx="405447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Mahmoud El-Soghayar</a:t>
            </a:r>
            <a:endParaRPr/>
          </a:p>
        </p:txBody>
      </p:sp>
      <p:sp>
        <p:nvSpPr>
          <p:cNvPr id="1534408223" name="TextBox 9"/>
          <p:cNvSpPr txBox="1"/>
          <p:nvPr/>
        </p:nvSpPr>
        <p:spPr bwMode="auto">
          <a:xfrm rot="0">
            <a:off x="13386791" y="6814615"/>
            <a:ext cx="3270151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Sherif Abdelrahim</a:t>
            </a:r>
            <a:endParaRPr/>
          </a:p>
        </p:txBody>
      </p:sp>
      <p:sp>
        <p:nvSpPr>
          <p:cNvPr id="731939035" name="TextBox 10"/>
          <p:cNvSpPr txBox="1"/>
          <p:nvPr/>
        </p:nvSpPr>
        <p:spPr bwMode="auto">
          <a:xfrm rot="0">
            <a:off x="13571089" y="7391460"/>
            <a:ext cx="303659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Qasim Mahmoud</a:t>
            </a:r>
            <a:endParaRPr/>
          </a:p>
        </p:txBody>
      </p:sp>
      <p:sp>
        <p:nvSpPr>
          <p:cNvPr id="725020598" name="TextBox 11"/>
          <p:cNvSpPr txBox="1"/>
          <p:nvPr/>
        </p:nvSpPr>
        <p:spPr bwMode="auto">
          <a:xfrm rot="0">
            <a:off x="13451730" y="7965500"/>
            <a:ext cx="337383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Muhammad Essam</a:t>
            </a:r>
            <a:endParaRPr/>
          </a:p>
        </p:txBody>
      </p:sp>
      <p:sp>
        <p:nvSpPr>
          <p:cNvPr id="1638918966" name="TextBox 12"/>
          <p:cNvSpPr txBox="1"/>
          <p:nvPr/>
        </p:nvSpPr>
        <p:spPr bwMode="auto">
          <a:xfrm rot="0">
            <a:off x="13234441" y="8539540"/>
            <a:ext cx="380841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Amr Ahmed Al-Sayed</a:t>
            </a:r>
            <a:endParaRPr/>
          </a:p>
        </p:txBody>
      </p:sp>
      <p:sp>
        <p:nvSpPr>
          <p:cNvPr id="1030370169" name="TextBox 13"/>
          <p:cNvSpPr txBox="1"/>
          <p:nvPr/>
        </p:nvSpPr>
        <p:spPr bwMode="auto">
          <a:xfrm rot="0">
            <a:off x="13639502" y="9113580"/>
            <a:ext cx="2998291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Ziad Muhammad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67812382" name="Group 2"/>
          <p:cNvGrpSpPr/>
          <p:nvPr/>
        </p:nvGrpSpPr>
        <p:grpSpPr bwMode="auto">
          <a:xfrm rot="0">
            <a:off x="11070785" y="2037705"/>
            <a:ext cx="4076859" cy="40768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>
                <a:alpha val="28627"/>
              </a:srgbClr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781549464" name="Group 5"/>
          <p:cNvGrpSpPr/>
          <p:nvPr/>
        </p:nvGrpSpPr>
        <p:grpSpPr bwMode="auto">
          <a:xfrm rot="0">
            <a:off x="12168982" y="911748"/>
            <a:ext cx="6486416" cy="8539642"/>
            <a:chOff x="0" y="0"/>
            <a:chExt cx="1004915" cy="1323014"/>
          </a:xfrm>
        </p:grpSpPr>
        <p:sp>
          <p:nvSpPr>
            <p:cNvPr id="6" name="Freeform 6"/>
            <p:cNvSpPr/>
            <p:nvPr/>
          </p:nvSpPr>
          <p:spPr bwMode="auto">
            <a:xfrm rot="0" flipH="0" flipV="0">
              <a:off x="0" y="0"/>
              <a:ext cx="1004915" cy="1323014"/>
            </a:xfrm>
            <a:custGeom>
              <a:avLst/>
              <a:gdLst/>
              <a:ahLst/>
              <a:cxnLst/>
              <a:rect l="l" t="t" r="r" b="b"/>
              <a:pathLst>
                <a:path w="1004916" h="1323014" fill="norm" stroke="1" extrusionOk="0">
                  <a:moveTo>
                    <a:pt x="59678" y="0"/>
                  </a:moveTo>
                  <a:lnTo>
                    <a:pt x="945238" y="0"/>
                  </a:lnTo>
                  <a:cubicBezTo>
                    <a:pt x="961065" y="0"/>
                    <a:pt x="976244" y="6287"/>
                    <a:pt x="987436" y="17479"/>
                  </a:cubicBezTo>
                  <a:cubicBezTo>
                    <a:pt x="998628" y="28671"/>
                    <a:pt x="1004916" y="43850"/>
                    <a:pt x="1004916" y="59678"/>
                  </a:cubicBezTo>
                  <a:lnTo>
                    <a:pt x="1004916" y="1263336"/>
                  </a:lnTo>
                  <a:cubicBezTo>
                    <a:pt x="1004916" y="1279164"/>
                    <a:pt x="998628" y="1294343"/>
                    <a:pt x="987436" y="1305535"/>
                  </a:cubicBezTo>
                  <a:cubicBezTo>
                    <a:pt x="976244" y="1316727"/>
                    <a:pt x="961065" y="1323014"/>
                    <a:pt x="945238" y="1323014"/>
                  </a:cubicBezTo>
                  <a:lnTo>
                    <a:pt x="59678" y="1323014"/>
                  </a:lnTo>
                  <a:cubicBezTo>
                    <a:pt x="43850" y="1323014"/>
                    <a:pt x="28671" y="1316727"/>
                    <a:pt x="17479" y="1305535"/>
                  </a:cubicBezTo>
                  <a:cubicBezTo>
                    <a:pt x="6287" y="1294343"/>
                    <a:pt x="0" y="1279164"/>
                    <a:pt x="0" y="1263336"/>
                  </a:cubicBezTo>
                  <a:lnTo>
                    <a:pt x="0" y="59678"/>
                  </a:lnTo>
                  <a:cubicBezTo>
                    <a:pt x="0" y="43850"/>
                    <a:pt x="6287" y="28671"/>
                    <a:pt x="17479" y="17479"/>
                  </a:cubicBezTo>
                  <a:cubicBezTo>
                    <a:pt x="28671" y="6287"/>
                    <a:pt x="43850" y="0"/>
                    <a:pt x="59678" y="0"/>
                  </a:cubicBezTo>
                  <a:close/>
                </a:path>
              </a:pathLst>
            </a:custGeom>
            <a:blipFill>
              <a:blip r:embed="rId3"/>
              <a:srcRect l="12021" t="0" r="12021" b="0"/>
              <a:stretch/>
            </a:blipFill>
          </p:spPr>
        </p:sp>
      </p:grpSp>
      <p:grpSp>
        <p:nvGrpSpPr>
          <p:cNvPr id="1566217777" name="Group 7"/>
          <p:cNvGrpSpPr/>
          <p:nvPr/>
        </p:nvGrpSpPr>
        <p:grpSpPr bwMode="auto">
          <a:xfrm rot="0">
            <a:off x="1134770" y="2395045"/>
            <a:ext cx="709511" cy="7095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014498248" name="Group 10"/>
          <p:cNvGrpSpPr/>
          <p:nvPr/>
        </p:nvGrpSpPr>
        <p:grpSpPr bwMode="auto">
          <a:xfrm rot="0">
            <a:off x="1200191" y="5071330"/>
            <a:ext cx="709511" cy="7095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2" name="TextBox 12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796272193" name="Group 13"/>
          <p:cNvGrpSpPr/>
          <p:nvPr/>
        </p:nvGrpSpPr>
        <p:grpSpPr bwMode="auto">
          <a:xfrm rot="0">
            <a:off x="5720125" y="2384218"/>
            <a:ext cx="709511" cy="7095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325075510" name="Group 16"/>
          <p:cNvGrpSpPr/>
          <p:nvPr/>
        </p:nvGrpSpPr>
        <p:grpSpPr bwMode="auto">
          <a:xfrm rot="0">
            <a:off x="-962007" y="8495865"/>
            <a:ext cx="3084188" cy="30841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>
                <a:alpha val="28627"/>
              </a:srgbClr>
            </a:solidFill>
          </p:spPr>
        </p:sp>
        <p:sp>
          <p:nvSpPr>
            <p:cNvPr id="18" name="TextBox 18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791260928" name="Freeform 19"/>
          <p:cNvSpPr/>
          <p:nvPr/>
        </p:nvSpPr>
        <p:spPr bwMode="auto">
          <a:xfrm rot="0" flipH="0" flipV="0">
            <a:off x="1028700" y="755330"/>
            <a:ext cx="1093481" cy="273370"/>
          </a:xfrm>
          <a:custGeom>
            <a:avLst/>
            <a:gdLst/>
            <a:ahLst/>
            <a:cxnLst/>
            <a:rect l="l" t="t" r="r" b="b"/>
            <a:pathLst>
              <a:path w="1093481" h="273370" fill="norm" stroke="1" extrusionOk="0">
                <a:moveTo>
                  <a:pt x="0" y="0"/>
                </a:moveTo>
                <a:lnTo>
                  <a:pt x="1093481" y="0"/>
                </a:lnTo>
                <a:lnTo>
                  <a:pt x="1093481" y="273370"/>
                </a:lnTo>
                <a:lnTo>
                  <a:pt x="0" y="273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grpSp>
        <p:nvGrpSpPr>
          <p:cNvPr id="1722280277" name="Group 20"/>
          <p:cNvGrpSpPr/>
          <p:nvPr/>
        </p:nvGrpSpPr>
        <p:grpSpPr bwMode="auto">
          <a:xfrm rot="0">
            <a:off x="1134770" y="1932392"/>
            <a:ext cx="9637731" cy="105313"/>
            <a:chOff x="0" y="0"/>
            <a:chExt cx="2538332" cy="27737"/>
          </a:xfrm>
        </p:grpSpPr>
        <p:sp>
          <p:nvSpPr>
            <p:cNvPr id="21" name="Freeform 21"/>
            <p:cNvSpPr/>
            <p:nvPr/>
          </p:nvSpPr>
          <p:spPr bwMode="auto">
            <a:xfrm rot="0" flipH="0" flipV="0">
              <a:off x="0" y="0"/>
              <a:ext cx="2538332" cy="27737"/>
            </a:xfrm>
            <a:custGeom>
              <a:avLst/>
              <a:gdLst/>
              <a:ahLst/>
              <a:cxnLst/>
              <a:rect l="l" t="t" r="r" b="b"/>
              <a:pathLst>
                <a:path w="2538332" h="27737" fill="norm" stroke="1" extrusionOk="0">
                  <a:moveTo>
                    <a:pt x="13868" y="0"/>
                  </a:moveTo>
                  <a:lnTo>
                    <a:pt x="2524464" y="0"/>
                  </a:lnTo>
                  <a:cubicBezTo>
                    <a:pt x="2532123" y="0"/>
                    <a:pt x="2538332" y="6209"/>
                    <a:pt x="2538332" y="13868"/>
                  </a:cubicBezTo>
                  <a:lnTo>
                    <a:pt x="2538332" y="13868"/>
                  </a:lnTo>
                  <a:cubicBezTo>
                    <a:pt x="2538332" y="17547"/>
                    <a:pt x="2536871" y="21074"/>
                    <a:pt x="2534271" y="23675"/>
                  </a:cubicBezTo>
                  <a:cubicBezTo>
                    <a:pt x="2531670" y="26276"/>
                    <a:pt x="2528142" y="27737"/>
                    <a:pt x="2524464" y="27737"/>
                  </a:cubicBezTo>
                  <a:lnTo>
                    <a:pt x="13868" y="27737"/>
                  </a:lnTo>
                  <a:cubicBezTo>
                    <a:pt x="6209" y="27737"/>
                    <a:pt x="0" y="21528"/>
                    <a:pt x="0" y="13868"/>
                  </a:cubicBezTo>
                  <a:lnTo>
                    <a:pt x="0" y="13868"/>
                  </a:lnTo>
                  <a:cubicBezTo>
                    <a:pt x="0" y="6209"/>
                    <a:pt x="6209" y="0"/>
                    <a:pt x="13868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 bwMode="auto">
            <a:xfrm>
              <a:off x="0" y="-66675"/>
              <a:ext cx="2538332" cy="9441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383568189" name="Freeform 23"/>
          <p:cNvSpPr/>
          <p:nvPr/>
        </p:nvSpPr>
        <p:spPr bwMode="auto">
          <a:xfrm rot="5400000" flipH="0" flipV="0">
            <a:off x="10456747" y="8723751"/>
            <a:ext cx="337351" cy="890725"/>
          </a:xfrm>
          <a:custGeom>
            <a:avLst/>
            <a:gdLst/>
            <a:ahLst/>
            <a:cxnLst/>
            <a:rect l="l" t="t" r="r" b="b"/>
            <a:pathLst>
              <a:path w="337351" h="890725" fill="norm" stroke="1" extrusionOk="0">
                <a:moveTo>
                  <a:pt x="0" y="0"/>
                </a:moveTo>
                <a:lnTo>
                  <a:pt x="337351" y="0"/>
                </a:lnTo>
                <a:lnTo>
                  <a:pt x="337351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grpSp>
        <p:nvGrpSpPr>
          <p:cNvPr id="2089946618" name="Group 24"/>
          <p:cNvGrpSpPr/>
          <p:nvPr/>
        </p:nvGrpSpPr>
        <p:grpSpPr bwMode="auto">
          <a:xfrm rot="0">
            <a:off x="11129220" y="9096635"/>
            <a:ext cx="709511" cy="70951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6" name="TextBox 26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80897161" name="Group 27"/>
          <p:cNvGrpSpPr/>
          <p:nvPr/>
        </p:nvGrpSpPr>
        <p:grpSpPr bwMode="auto">
          <a:xfrm rot="0">
            <a:off x="5693720" y="5091013"/>
            <a:ext cx="709511" cy="70951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615481462" name="TextBox 30"/>
          <p:cNvSpPr txBox="1"/>
          <p:nvPr/>
        </p:nvSpPr>
        <p:spPr bwMode="auto">
          <a:xfrm rot="0">
            <a:off x="6664607" y="2451893"/>
            <a:ext cx="3775502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Market Availability: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Matu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re supply chains ensuring a steady supply of cells for both prototyping and mass production.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857632917" name="TextBox 31"/>
          <p:cNvSpPr txBox="1"/>
          <p:nvPr/>
        </p:nvSpPr>
        <p:spPr bwMode="auto">
          <a:xfrm rot="0">
            <a:off x="2001148" y="2388454"/>
            <a:ext cx="3179548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High Energy Density: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Li-ion batteries offer superior energy-to-weight ratios (Wh/kg), essential for reducing the overall weight of the b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attery pack.</a:t>
            </a:r>
            <a:endParaRPr/>
          </a:p>
        </p:txBody>
      </p:sp>
      <p:sp>
        <p:nvSpPr>
          <p:cNvPr id="160302700" name="TextBox 32"/>
          <p:cNvSpPr txBox="1"/>
          <p:nvPr/>
        </p:nvSpPr>
        <p:spPr bwMode="auto">
          <a:xfrm rot="0">
            <a:off x="2001148" y="5137580"/>
            <a:ext cx="2958905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Optimal Thermal Behavior: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Balanced operating temperat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ure range compared to other chemistries, though requiring active management.</a:t>
            </a:r>
            <a:endParaRPr/>
          </a:p>
        </p:txBody>
      </p:sp>
      <p:sp>
        <p:nvSpPr>
          <p:cNvPr id="299225977" name="TextBox 33"/>
          <p:cNvSpPr txBox="1"/>
          <p:nvPr/>
        </p:nvSpPr>
        <p:spPr bwMode="auto">
          <a:xfrm rot="0">
            <a:off x="1028700" y="1133987"/>
            <a:ext cx="10810031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  <a:defRPr/>
            </a:pPr>
            <a:r>
              <a:rPr lang="en-US" sz="35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Why Lithium-Ion? – Key Selection Parameters</a:t>
            </a:r>
            <a:endParaRPr/>
          </a:p>
        </p:txBody>
      </p:sp>
      <p:sp>
        <p:nvSpPr>
          <p:cNvPr id="1951276162" name="TextBox 34"/>
          <p:cNvSpPr txBox="1"/>
          <p:nvPr/>
        </p:nvSpPr>
        <p:spPr bwMode="auto">
          <a:xfrm rot="0">
            <a:off x="1200191" y="2510723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01</a:t>
            </a:r>
            <a:endParaRPr/>
          </a:p>
        </p:txBody>
      </p:sp>
      <p:sp>
        <p:nvSpPr>
          <p:cNvPr id="1579237947" name="TextBox 35"/>
          <p:cNvSpPr txBox="1"/>
          <p:nvPr/>
        </p:nvSpPr>
        <p:spPr bwMode="auto">
          <a:xfrm rot="0">
            <a:off x="1265612" y="5187008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02</a:t>
            </a:r>
            <a:endParaRPr/>
          </a:p>
        </p:txBody>
      </p:sp>
      <p:sp>
        <p:nvSpPr>
          <p:cNvPr id="1317803108" name="TextBox 36"/>
          <p:cNvSpPr txBox="1"/>
          <p:nvPr/>
        </p:nvSpPr>
        <p:spPr bwMode="auto">
          <a:xfrm rot="0">
            <a:off x="5785546" y="2504048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03</a:t>
            </a:r>
            <a:endParaRPr/>
          </a:p>
        </p:txBody>
      </p:sp>
      <p:sp>
        <p:nvSpPr>
          <p:cNvPr id="227854450" name="TextBox 37"/>
          <p:cNvSpPr txBox="1"/>
          <p:nvPr/>
        </p:nvSpPr>
        <p:spPr bwMode="auto">
          <a:xfrm rot="0">
            <a:off x="6638202" y="5158688"/>
            <a:ext cx="3775502" cy="28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Industry Adaptation: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Wid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ely adopted in consumer electronics and automotive sectors, providing a proven track record of reliability and safety.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816281327" name="TextBox 38"/>
          <p:cNvSpPr txBox="1"/>
          <p:nvPr/>
        </p:nvSpPr>
        <p:spPr bwMode="auto">
          <a:xfrm rot="0">
            <a:off x="5759141" y="5210843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95342291" name="Group 2"/>
          <p:cNvGrpSpPr/>
          <p:nvPr/>
        </p:nvGrpSpPr>
        <p:grpSpPr bwMode="auto">
          <a:xfrm rot="0">
            <a:off x="11070785" y="2037705"/>
            <a:ext cx="4076859" cy="40768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>
                <a:alpha val="28627"/>
              </a:srgbClr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785464501" name="Group 5"/>
          <p:cNvGrpSpPr/>
          <p:nvPr/>
        </p:nvGrpSpPr>
        <p:grpSpPr bwMode="auto">
          <a:xfrm rot="0">
            <a:off x="12168982" y="911748"/>
            <a:ext cx="6486416" cy="8539642"/>
            <a:chOff x="0" y="0"/>
            <a:chExt cx="1004915" cy="1323014"/>
          </a:xfrm>
        </p:grpSpPr>
        <p:sp>
          <p:nvSpPr>
            <p:cNvPr id="6" name="Freeform 6"/>
            <p:cNvSpPr/>
            <p:nvPr/>
          </p:nvSpPr>
          <p:spPr bwMode="auto">
            <a:xfrm rot="0" flipH="0" flipV="0">
              <a:off x="0" y="0"/>
              <a:ext cx="1004915" cy="1323014"/>
            </a:xfrm>
            <a:custGeom>
              <a:avLst/>
              <a:gdLst/>
              <a:ahLst/>
              <a:cxnLst/>
              <a:rect l="l" t="t" r="r" b="b"/>
              <a:pathLst>
                <a:path w="1004916" h="1323014" fill="norm" stroke="1" extrusionOk="0">
                  <a:moveTo>
                    <a:pt x="59678" y="0"/>
                  </a:moveTo>
                  <a:lnTo>
                    <a:pt x="945238" y="0"/>
                  </a:lnTo>
                  <a:cubicBezTo>
                    <a:pt x="961065" y="0"/>
                    <a:pt x="976244" y="6287"/>
                    <a:pt x="987436" y="17479"/>
                  </a:cubicBezTo>
                  <a:cubicBezTo>
                    <a:pt x="998628" y="28671"/>
                    <a:pt x="1004916" y="43850"/>
                    <a:pt x="1004916" y="59678"/>
                  </a:cubicBezTo>
                  <a:lnTo>
                    <a:pt x="1004916" y="1263336"/>
                  </a:lnTo>
                  <a:cubicBezTo>
                    <a:pt x="1004916" y="1279164"/>
                    <a:pt x="998628" y="1294343"/>
                    <a:pt x="987436" y="1305535"/>
                  </a:cubicBezTo>
                  <a:cubicBezTo>
                    <a:pt x="976244" y="1316727"/>
                    <a:pt x="961065" y="1323014"/>
                    <a:pt x="945238" y="1323014"/>
                  </a:cubicBezTo>
                  <a:lnTo>
                    <a:pt x="59678" y="1323014"/>
                  </a:lnTo>
                  <a:cubicBezTo>
                    <a:pt x="43850" y="1323014"/>
                    <a:pt x="28671" y="1316727"/>
                    <a:pt x="17479" y="1305535"/>
                  </a:cubicBezTo>
                  <a:cubicBezTo>
                    <a:pt x="6287" y="1294343"/>
                    <a:pt x="0" y="1279164"/>
                    <a:pt x="0" y="1263336"/>
                  </a:cubicBezTo>
                  <a:lnTo>
                    <a:pt x="0" y="59678"/>
                  </a:lnTo>
                  <a:cubicBezTo>
                    <a:pt x="0" y="43850"/>
                    <a:pt x="6287" y="28671"/>
                    <a:pt x="17479" y="17479"/>
                  </a:cubicBezTo>
                  <a:cubicBezTo>
                    <a:pt x="28671" y="6287"/>
                    <a:pt x="43850" y="0"/>
                    <a:pt x="59678" y="0"/>
                  </a:cubicBezTo>
                  <a:close/>
                </a:path>
              </a:pathLst>
            </a:custGeom>
            <a:blipFill>
              <a:blip r:embed="rId3"/>
              <a:srcRect l="0" t="6142" r="0" b="6141"/>
              <a:stretch/>
            </a:blipFill>
          </p:spPr>
        </p:sp>
      </p:grpSp>
      <p:grpSp>
        <p:nvGrpSpPr>
          <p:cNvPr id="2083720471" name="Group 7"/>
          <p:cNvGrpSpPr/>
          <p:nvPr/>
        </p:nvGrpSpPr>
        <p:grpSpPr bwMode="auto">
          <a:xfrm rot="0">
            <a:off x="1134770" y="2395045"/>
            <a:ext cx="709511" cy="7095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660667469" name="Group 10"/>
          <p:cNvGrpSpPr/>
          <p:nvPr/>
        </p:nvGrpSpPr>
        <p:grpSpPr bwMode="auto">
          <a:xfrm rot="0">
            <a:off x="1200191" y="5071330"/>
            <a:ext cx="709511" cy="7095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12" name="TextBox 12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590968970" name="Group 13"/>
          <p:cNvGrpSpPr/>
          <p:nvPr/>
        </p:nvGrpSpPr>
        <p:grpSpPr bwMode="auto">
          <a:xfrm rot="0">
            <a:off x="5720125" y="2384218"/>
            <a:ext cx="709511" cy="7095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79D3"/>
            </a:solidFill>
          </p:spPr>
        </p:sp>
        <p:sp>
          <p:nvSpPr>
            <p:cNvPr id="15" name="TextBox 15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756213129" name="Group 16"/>
          <p:cNvGrpSpPr/>
          <p:nvPr/>
        </p:nvGrpSpPr>
        <p:grpSpPr bwMode="auto">
          <a:xfrm rot="0">
            <a:off x="-962007" y="8495865"/>
            <a:ext cx="3084188" cy="30841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>
                <a:alpha val="28627"/>
              </a:srgbClr>
            </a:solidFill>
          </p:spPr>
        </p:sp>
        <p:sp>
          <p:nvSpPr>
            <p:cNvPr id="18" name="TextBox 18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4818145" name="Freeform 19"/>
          <p:cNvSpPr/>
          <p:nvPr/>
        </p:nvSpPr>
        <p:spPr bwMode="auto">
          <a:xfrm rot="0" flipH="0" flipV="0">
            <a:off x="1028700" y="755330"/>
            <a:ext cx="1093481" cy="273370"/>
          </a:xfrm>
          <a:custGeom>
            <a:avLst/>
            <a:gdLst/>
            <a:ahLst/>
            <a:cxnLst/>
            <a:rect l="l" t="t" r="r" b="b"/>
            <a:pathLst>
              <a:path w="1093481" h="273370" fill="norm" stroke="1" extrusionOk="0">
                <a:moveTo>
                  <a:pt x="0" y="0"/>
                </a:moveTo>
                <a:lnTo>
                  <a:pt x="1093481" y="0"/>
                </a:lnTo>
                <a:lnTo>
                  <a:pt x="1093481" y="273370"/>
                </a:lnTo>
                <a:lnTo>
                  <a:pt x="0" y="273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grpSp>
        <p:nvGrpSpPr>
          <p:cNvPr id="282806156" name="Group 20"/>
          <p:cNvGrpSpPr/>
          <p:nvPr/>
        </p:nvGrpSpPr>
        <p:grpSpPr bwMode="auto">
          <a:xfrm rot="0">
            <a:off x="1134770" y="1932392"/>
            <a:ext cx="9637731" cy="105313"/>
            <a:chOff x="0" y="0"/>
            <a:chExt cx="2538332" cy="27737"/>
          </a:xfrm>
        </p:grpSpPr>
        <p:sp>
          <p:nvSpPr>
            <p:cNvPr id="21" name="Freeform 21"/>
            <p:cNvSpPr/>
            <p:nvPr/>
          </p:nvSpPr>
          <p:spPr bwMode="auto">
            <a:xfrm rot="0" flipH="0" flipV="0">
              <a:off x="0" y="0"/>
              <a:ext cx="2538332" cy="27737"/>
            </a:xfrm>
            <a:custGeom>
              <a:avLst/>
              <a:gdLst/>
              <a:ahLst/>
              <a:cxnLst/>
              <a:rect l="l" t="t" r="r" b="b"/>
              <a:pathLst>
                <a:path w="2538332" h="27737" fill="norm" stroke="1" extrusionOk="0">
                  <a:moveTo>
                    <a:pt x="13868" y="0"/>
                  </a:moveTo>
                  <a:lnTo>
                    <a:pt x="2524464" y="0"/>
                  </a:lnTo>
                  <a:cubicBezTo>
                    <a:pt x="2532123" y="0"/>
                    <a:pt x="2538332" y="6209"/>
                    <a:pt x="2538332" y="13868"/>
                  </a:cubicBezTo>
                  <a:lnTo>
                    <a:pt x="2538332" y="13868"/>
                  </a:lnTo>
                  <a:cubicBezTo>
                    <a:pt x="2538332" y="17547"/>
                    <a:pt x="2536871" y="21074"/>
                    <a:pt x="2534271" y="23675"/>
                  </a:cubicBezTo>
                  <a:cubicBezTo>
                    <a:pt x="2531670" y="26276"/>
                    <a:pt x="2528142" y="27737"/>
                    <a:pt x="2524464" y="27737"/>
                  </a:cubicBezTo>
                  <a:lnTo>
                    <a:pt x="13868" y="27737"/>
                  </a:lnTo>
                  <a:cubicBezTo>
                    <a:pt x="6209" y="27737"/>
                    <a:pt x="0" y="21528"/>
                    <a:pt x="0" y="13868"/>
                  </a:cubicBezTo>
                  <a:lnTo>
                    <a:pt x="0" y="13868"/>
                  </a:lnTo>
                  <a:cubicBezTo>
                    <a:pt x="0" y="6209"/>
                    <a:pt x="6209" y="0"/>
                    <a:pt x="13868" y="0"/>
                  </a:cubicBez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22" name="TextBox 22"/>
            <p:cNvSpPr txBox="1"/>
            <p:nvPr/>
          </p:nvSpPr>
          <p:spPr bwMode="auto">
            <a:xfrm>
              <a:off x="0" y="-66675"/>
              <a:ext cx="2538332" cy="9441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938002385" name="Freeform 23"/>
          <p:cNvSpPr/>
          <p:nvPr/>
        </p:nvSpPr>
        <p:spPr bwMode="auto">
          <a:xfrm rot="5400000" flipH="0" flipV="0">
            <a:off x="10456747" y="8723751"/>
            <a:ext cx="337351" cy="890725"/>
          </a:xfrm>
          <a:custGeom>
            <a:avLst/>
            <a:gdLst/>
            <a:ahLst/>
            <a:cxnLst/>
            <a:rect l="l" t="t" r="r" b="b"/>
            <a:pathLst>
              <a:path w="337351" h="890725" fill="norm" stroke="1" extrusionOk="0">
                <a:moveTo>
                  <a:pt x="0" y="0"/>
                </a:moveTo>
                <a:lnTo>
                  <a:pt x="337351" y="0"/>
                </a:lnTo>
                <a:lnTo>
                  <a:pt x="337351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grpSp>
        <p:nvGrpSpPr>
          <p:cNvPr id="1819701908" name="Group 24"/>
          <p:cNvGrpSpPr/>
          <p:nvPr/>
        </p:nvGrpSpPr>
        <p:grpSpPr bwMode="auto">
          <a:xfrm rot="0">
            <a:off x="11129220" y="9096635"/>
            <a:ext cx="709511" cy="70951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6" name="TextBox 26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883382675" name="Group 27"/>
          <p:cNvGrpSpPr/>
          <p:nvPr/>
        </p:nvGrpSpPr>
        <p:grpSpPr bwMode="auto">
          <a:xfrm rot="0">
            <a:off x="5693720" y="5091013"/>
            <a:ext cx="709511" cy="70951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79D3"/>
            </a:solidFill>
          </p:spPr>
        </p:sp>
        <p:sp>
          <p:nvSpPr>
            <p:cNvPr id="29" name="TextBox 29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039993452" name="TextBox 30"/>
          <p:cNvSpPr txBox="1"/>
          <p:nvPr/>
        </p:nvSpPr>
        <p:spPr bwMode="auto">
          <a:xfrm rot="0">
            <a:off x="6664607" y="2451893"/>
            <a:ext cx="377550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Rich Documentation: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Availability of detailed Data She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ets (discharge curves, internal resistance, and thermal specs) facilitates precise engineering.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1410628837" name="TextBox 31"/>
          <p:cNvSpPr txBox="1"/>
          <p:nvPr/>
        </p:nvSpPr>
        <p:spPr bwMode="auto">
          <a:xfrm rot="0">
            <a:off x="2001148" y="2388454"/>
            <a:ext cx="3692572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Standardized Geometry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: The 18mm x 65mm cylindrical format is a global standard, allowing for modular design and e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asy replacement.</a:t>
            </a:r>
            <a:endParaRPr/>
          </a:p>
        </p:txBody>
      </p:sp>
      <p:sp>
        <p:nvSpPr>
          <p:cNvPr id="328280226" name="TextBox 32"/>
          <p:cNvSpPr txBox="1"/>
          <p:nvPr/>
        </p:nvSpPr>
        <p:spPr bwMode="auto">
          <a:xfrm rot="0">
            <a:off x="2001148" y="5137580"/>
            <a:ext cx="3784398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EV Industry Benchmark: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Extensively used in elect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ric vehicle (EV) battery packs (notably by Tesla) due to their efficiency in pack-level cooling.</a:t>
            </a:r>
            <a:endParaRPr/>
          </a:p>
        </p:txBody>
      </p:sp>
      <p:sp>
        <p:nvSpPr>
          <p:cNvPr id="1494933769" name="TextBox 33"/>
          <p:cNvSpPr txBox="1"/>
          <p:nvPr/>
        </p:nvSpPr>
        <p:spPr bwMode="auto">
          <a:xfrm rot="0">
            <a:off x="1028700" y="1133987"/>
            <a:ext cx="10810031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  <a:defRPr/>
            </a:pPr>
            <a:r>
              <a:rPr lang="en-US" sz="35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Why Lithium-Ion? – Key Selection Parameters</a:t>
            </a:r>
            <a:endParaRPr/>
          </a:p>
        </p:txBody>
      </p:sp>
      <p:sp>
        <p:nvSpPr>
          <p:cNvPr id="350927121" name="TextBox 34"/>
          <p:cNvSpPr txBox="1"/>
          <p:nvPr/>
        </p:nvSpPr>
        <p:spPr bwMode="auto">
          <a:xfrm rot="0">
            <a:off x="1200191" y="2510723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01</a:t>
            </a:r>
            <a:endParaRPr/>
          </a:p>
        </p:txBody>
      </p:sp>
      <p:sp>
        <p:nvSpPr>
          <p:cNvPr id="231961871" name="TextBox 35"/>
          <p:cNvSpPr txBox="1"/>
          <p:nvPr/>
        </p:nvSpPr>
        <p:spPr bwMode="auto">
          <a:xfrm rot="0">
            <a:off x="1265612" y="5187008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02</a:t>
            </a:r>
            <a:endParaRPr/>
          </a:p>
        </p:txBody>
      </p:sp>
      <p:sp>
        <p:nvSpPr>
          <p:cNvPr id="1052652968" name="TextBox 36"/>
          <p:cNvSpPr txBox="1"/>
          <p:nvPr/>
        </p:nvSpPr>
        <p:spPr bwMode="auto">
          <a:xfrm rot="0">
            <a:off x="5785546" y="2504048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03</a:t>
            </a:r>
            <a:endParaRPr/>
          </a:p>
        </p:txBody>
      </p:sp>
      <p:sp>
        <p:nvSpPr>
          <p:cNvPr id="353719386" name="TextBox 37"/>
          <p:cNvSpPr txBox="1"/>
          <p:nvPr/>
        </p:nvSpPr>
        <p:spPr bwMode="auto">
          <a:xfrm rot="0">
            <a:off x="6638202" y="5158688"/>
            <a:ext cx="4845773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Ease of Modeling: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The cylindrica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l shape simplifies Mathematical and CFD (Computational Fluid Dynamics) modeling for thermal analysis.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75830078" name="TextBox 38"/>
          <p:cNvSpPr txBox="1"/>
          <p:nvPr/>
        </p:nvSpPr>
        <p:spPr bwMode="auto">
          <a:xfrm rot="0">
            <a:off x="5759141" y="5210843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18002996" name="Group 2"/>
          <p:cNvGrpSpPr/>
          <p:nvPr/>
        </p:nvGrpSpPr>
        <p:grpSpPr bwMode="auto">
          <a:xfrm rot="0">
            <a:off x="824109" y="1723834"/>
            <a:ext cx="1512662" cy="1512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defRPr/>
              </a:pPr>
              <a:endParaRPr/>
            </a:p>
          </p:txBody>
        </p:sp>
      </p:grpSp>
      <p:grpSp>
        <p:nvGrpSpPr>
          <p:cNvPr id="1624868009" name="Group 5"/>
          <p:cNvGrpSpPr/>
          <p:nvPr/>
        </p:nvGrpSpPr>
        <p:grpSpPr bwMode="auto">
          <a:xfrm rot="0">
            <a:off x="824109" y="3931821"/>
            <a:ext cx="1512662" cy="15126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7" name="TextBox 7"/>
            <p:cNvSpPr txBox="1"/>
            <p:nvPr/>
          </p:nvSpPr>
          <p:spPr bwMode="auto"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defRPr/>
              </a:pPr>
              <a:endParaRPr/>
            </a:p>
          </p:txBody>
        </p:sp>
      </p:grpSp>
      <p:grpSp>
        <p:nvGrpSpPr>
          <p:cNvPr id="355696507" name="Group 8"/>
          <p:cNvGrpSpPr/>
          <p:nvPr/>
        </p:nvGrpSpPr>
        <p:grpSpPr bwMode="auto">
          <a:xfrm rot="0">
            <a:off x="824109" y="6129640"/>
            <a:ext cx="1512662" cy="15126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0" name="TextBox 10"/>
            <p:cNvSpPr txBox="1"/>
            <p:nvPr/>
          </p:nvSpPr>
          <p:spPr bwMode="auto">
            <a:xfrm>
              <a:off x="76200" y="38100"/>
              <a:ext cx="660400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defRPr/>
              </a:pPr>
              <a:endParaRPr/>
            </a:p>
          </p:txBody>
        </p:sp>
      </p:grpSp>
      <p:grpSp>
        <p:nvGrpSpPr>
          <p:cNvPr id="1400369561" name="Group 11"/>
          <p:cNvGrpSpPr/>
          <p:nvPr/>
        </p:nvGrpSpPr>
        <p:grpSpPr bwMode="auto"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id="12" name="Group 12"/>
            <p:cNvGrpSpPr/>
            <p:nvPr/>
          </p:nvGrpSpPr>
          <p:grpSpPr bwMode="auto"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 bwMode="auto">
              <a:xfrm rot="0" flipH="0" flipV="0"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fill="norm" stroke="1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 bwMode="auto"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  <a:defRPr/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 bwMode="auto"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 bwMode="auto">
              <a:xfrm rot="0" flipH="0" flipV="0"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fill="norm" stroke="1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 bwMode="auto"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  <a:defRPr/>
                </a:pPr>
                <a:endParaRPr/>
              </a:p>
            </p:txBody>
          </p:sp>
        </p:grpSp>
      </p:grpSp>
      <p:sp>
        <p:nvSpPr>
          <p:cNvPr id="929628591" name="Freeform 18"/>
          <p:cNvSpPr/>
          <p:nvPr/>
        </p:nvSpPr>
        <p:spPr bwMode="auto">
          <a:xfrm rot="0" flipH="0" flipV="0">
            <a:off x="11012859" y="132968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fill="norm" stroke="1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949695691" name="TextBox 19"/>
          <p:cNvSpPr txBox="1"/>
          <p:nvPr/>
        </p:nvSpPr>
        <p:spPr bwMode="auto">
          <a:xfrm rot="0">
            <a:off x="429920" y="257175"/>
            <a:ext cx="161327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ts val="0"/>
              </a:spcBef>
              <a:defRPr/>
            </a:pPr>
            <a:r>
              <a:rPr lang="en-US" sz="4500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</a:rPr>
              <a:t> TECHNICAL CHALLENGES &amp; THERMAL CONSTRAINTS</a:t>
            </a:r>
            <a:endParaRPr/>
          </a:p>
        </p:txBody>
      </p:sp>
      <p:sp>
        <p:nvSpPr>
          <p:cNvPr id="1339129261" name="TextBox 20"/>
          <p:cNvSpPr txBox="1"/>
          <p:nvPr/>
        </p:nvSpPr>
        <p:spPr bwMode="auto">
          <a:xfrm rot="0">
            <a:off x="2771001" y="2301141"/>
            <a:ext cx="5725297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ts val="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</a:rPr>
              <a:t>Rapid charging or discharging leads to significant Joule heating </a:t>
            </a: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(P = I</a:t>
            </a: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2</a:t>
            </a: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R)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</a:rPr>
              <a:t>, potentially exceeding safe operating limits. </a:t>
            </a:r>
            <a:endParaRPr/>
          </a:p>
        </p:txBody>
      </p:sp>
      <p:sp>
        <p:nvSpPr>
          <p:cNvPr id="2100472879" name="TextBox 21"/>
          <p:cNvSpPr txBox="1"/>
          <p:nvPr/>
        </p:nvSpPr>
        <p:spPr bwMode="auto">
          <a:xfrm rot="0">
            <a:off x="2771001" y="1685734"/>
            <a:ext cx="497396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ts val="0"/>
              </a:spcBef>
              <a:defRPr/>
            </a:pPr>
            <a:r>
              <a:rPr lang="en-US" sz="2200" b="1">
                <a:solidFill>
                  <a:srgbClr val="000000"/>
                </a:solidFill>
                <a:latin typeface="Inter Medium"/>
                <a:ea typeface="Inter Medium"/>
                <a:cs typeface="Inter Medium"/>
              </a:rPr>
              <a:t>HIGH C-RATE HEAT GENERATION</a:t>
            </a:r>
            <a:endParaRPr/>
          </a:p>
        </p:txBody>
      </p:sp>
      <p:sp>
        <p:nvSpPr>
          <p:cNvPr id="1082556226" name="TextBox 22"/>
          <p:cNvSpPr txBox="1"/>
          <p:nvPr/>
        </p:nvSpPr>
        <p:spPr bwMode="auto">
          <a:xfrm rot="0">
            <a:off x="1200935" y="2273473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01</a:t>
            </a:r>
            <a:endParaRPr/>
          </a:p>
        </p:txBody>
      </p:sp>
      <p:sp>
        <p:nvSpPr>
          <p:cNvPr id="109695725" name="TextBox 23"/>
          <p:cNvSpPr txBox="1"/>
          <p:nvPr/>
        </p:nvSpPr>
        <p:spPr bwMode="auto">
          <a:xfrm rot="0">
            <a:off x="2771001" y="4509129"/>
            <a:ext cx="5725297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ts val="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</a:rPr>
              <a:t>The core of the cell stays hotter than the surface, creating internal thermal gradients that can lead to accelerated degradation.</a:t>
            </a:r>
            <a:endParaRPr/>
          </a:p>
        </p:txBody>
      </p:sp>
      <p:sp>
        <p:nvSpPr>
          <p:cNvPr id="956108823" name="TextBox 24"/>
          <p:cNvSpPr txBox="1"/>
          <p:nvPr/>
        </p:nvSpPr>
        <p:spPr bwMode="auto">
          <a:xfrm rot="0">
            <a:off x="2771001" y="3893721"/>
            <a:ext cx="653492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ts val="0"/>
              </a:spcBef>
              <a:defRPr/>
            </a:pPr>
            <a:r>
              <a:rPr lang="en-US" sz="2200" b="1">
                <a:solidFill>
                  <a:srgbClr val="000000"/>
                </a:solidFill>
                <a:latin typeface="Inter Medium"/>
                <a:ea typeface="Inter Medium"/>
                <a:cs typeface="Inter Medium"/>
              </a:rPr>
              <a:t>NON-UNIFORM TEMPERATURE DISTRIBUTION</a:t>
            </a:r>
            <a:endParaRPr/>
          </a:p>
        </p:txBody>
      </p:sp>
      <p:sp>
        <p:nvSpPr>
          <p:cNvPr id="643265728" name="TextBox 25"/>
          <p:cNvSpPr txBox="1"/>
          <p:nvPr/>
        </p:nvSpPr>
        <p:spPr bwMode="auto">
          <a:xfrm rot="0">
            <a:off x="1200935" y="4481460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02</a:t>
            </a:r>
            <a:endParaRPr/>
          </a:p>
        </p:txBody>
      </p:sp>
      <p:sp>
        <p:nvSpPr>
          <p:cNvPr id="1046690909" name="TextBox 26"/>
          <p:cNvSpPr txBox="1"/>
          <p:nvPr/>
        </p:nvSpPr>
        <p:spPr bwMode="auto">
          <a:xfrm rot="0">
            <a:off x="2771001" y="6706947"/>
            <a:ext cx="5725297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ts val="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</a:rPr>
              <a:t>High density in packs requires a robust Cooling System to prevent "Thermal Runaway" and ensure "Cell Balancing."</a:t>
            </a:r>
            <a:endParaRPr/>
          </a:p>
        </p:txBody>
      </p:sp>
      <p:sp>
        <p:nvSpPr>
          <p:cNvPr id="902902269" name="TextBox 27"/>
          <p:cNvSpPr txBox="1"/>
          <p:nvPr/>
        </p:nvSpPr>
        <p:spPr bwMode="auto">
          <a:xfrm rot="0">
            <a:off x="2771001" y="6091540"/>
            <a:ext cx="523701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ts val="0"/>
              </a:spcBef>
              <a:defRPr/>
            </a:pPr>
            <a:r>
              <a:rPr lang="en-US" sz="2200" b="1">
                <a:solidFill>
                  <a:srgbClr val="000000"/>
                </a:solidFill>
                <a:latin typeface="Inter Medium"/>
                <a:ea typeface="Inter Medium"/>
                <a:cs typeface="Inter Medium"/>
              </a:rPr>
              <a:t>THERMAL MANAGEMENT NECESSITY</a:t>
            </a:r>
            <a:endParaRPr/>
          </a:p>
        </p:txBody>
      </p:sp>
      <p:sp>
        <p:nvSpPr>
          <p:cNvPr id="1899945847" name="TextBox 28"/>
          <p:cNvSpPr txBox="1"/>
          <p:nvPr/>
        </p:nvSpPr>
        <p:spPr bwMode="auto">
          <a:xfrm rot="0">
            <a:off x="1200935" y="6679279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03</a:t>
            </a:r>
            <a:endParaRPr/>
          </a:p>
        </p:txBody>
      </p:sp>
      <p:sp>
        <p:nvSpPr>
          <p:cNvPr id="1443237853" name="TextBox 29"/>
          <p:cNvSpPr txBox="1"/>
          <p:nvPr/>
        </p:nvSpPr>
        <p:spPr bwMode="auto">
          <a:xfrm rot="0">
            <a:off x="9682749" y="2273473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04</a:t>
            </a:r>
            <a:endParaRPr/>
          </a:p>
        </p:txBody>
      </p:sp>
      <p:sp>
        <p:nvSpPr>
          <p:cNvPr id="1552734588" name="TextBox 30"/>
          <p:cNvSpPr txBox="1"/>
          <p:nvPr/>
        </p:nvSpPr>
        <p:spPr bwMode="auto">
          <a:xfrm rot="0">
            <a:off x="9682749" y="4640528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05</a:t>
            </a:r>
            <a:endParaRPr/>
          </a:p>
        </p:txBody>
      </p:sp>
      <p:sp>
        <p:nvSpPr>
          <p:cNvPr id="234583359" name="TextBox 31"/>
          <p:cNvSpPr txBox="1"/>
          <p:nvPr/>
        </p:nvSpPr>
        <p:spPr bwMode="auto">
          <a:xfrm rot="0">
            <a:off x="9777599" y="6986982"/>
            <a:ext cx="7590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ts val="0"/>
              </a:spcBef>
              <a:defRPr/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</a:rPr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461689" name="Freeform 2"/>
          <p:cNvSpPr/>
          <p:nvPr/>
        </p:nvSpPr>
        <p:spPr bwMode="auto">
          <a:xfrm rot="0" flipH="0" flipV="0">
            <a:off x="1028700" y="2942062"/>
            <a:ext cx="5828290" cy="5613186"/>
          </a:xfrm>
          <a:custGeom>
            <a:avLst/>
            <a:gdLst/>
            <a:ahLst/>
            <a:cxnLst/>
            <a:rect l="l" t="t" r="r" b="b"/>
            <a:pathLst>
              <a:path w="5828290" h="5613186" fill="norm" stroke="1" extrusionOk="0">
                <a:moveTo>
                  <a:pt x="0" y="0"/>
                </a:moveTo>
                <a:lnTo>
                  <a:pt x="5828290" y="0"/>
                </a:lnTo>
                <a:lnTo>
                  <a:pt x="5828290" y="5613186"/>
                </a:lnTo>
                <a:lnTo>
                  <a:pt x="0" y="561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263831665" name="Freeform 3"/>
          <p:cNvSpPr/>
          <p:nvPr/>
        </p:nvSpPr>
        <p:spPr bwMode="auto">
          <a:xfrm rot="0" flipH="0" flipV="0">
            <a:off x="7738616" y="2756789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 fill="norm" stroke="1" extrusionOk="0">
                <a:moveTo>
                  <a:pt x="0" y="0"/>
                </a:moveTo>
                <a:lnTo>
                  <a:pt x="8903585" y="0"/>
                </a:lnTo>
                <a:lnTo>
                  <a:pt x="8903585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361897251" name="TextBox 4"/>
          <p:cNvSpPr txBox="1"/>
          <p:nvPr/>
        </p:nvSpPr>
        <p:spPr bwMode="auto">
          <a:xfrm rot="0">
            <a:off x="215675" y="537527"/>
            <a:ext cx="5828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Modeling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315644" name="Freeform 2"/>
          <p:cNvSpPr/>
          <p:nvPr/>
        </p:nvSpPr>
        <p:spPr bwMode="auto">
          <a:xfrm rot="0" flipH="0" flipV="0">
            <a:off x="-1092237" y="684980"/>
            <a:ext cx="8667231" cy="9602020"/>
          </a:xfrm>
          <a:custGeom>
            <a:avLst/>
            <a:gdLst/>
            <a:ahLst/>
            <a:cxnLst/>
            <a:rect l="l" t="t" r="r" b="b"/>
            <a:pathLst>
              <a:path w="8667231" h="9602020" fill="norm" stroke="1" extrusionOk="0">
                <a:moveTo>
                  <a:pt x="0" y="0"/>
                </a:moveTo>
                <a:lnTo>
                  <a:pt x="8667231" y="0"/>
                </a:lnTo>
                <a:lnTo>
                  <a:pt x="8667231" y="9602020"/>
                </a:lnTo>
                <a:lnTo>
                  <a:pt x="0" y="9602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12335" r="0" b="13852"/>
            <a:stretch/>
          </a:blipFill>
        </p:spPr>
      </p:sp>
      <p:sp>
        <p:nvSpPr>
          <p:cNvPr id="1268633691" name="Freeform 3"/>
          <p:cNvSpPr/>
          <p:nvPr/>
        </p:nvSpPr>
        <p:spPr bwMode="auto">
          <a:xfrm rot="0" flipH="0" flipV="0">
            <a:off x="9144000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 fill="norm" stroke="1" extrusionOk="0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249265" name="Freeform 2"/>
          <p:cNvSpPr/>
          <p:nvPr/>
        </p:nvSpPr>
        <p:spPr bwMode="auto">
          <a:xfrm rot="0" flipH="0" flipV="0">
            <a:off x="-8737561" y="0"/>
            <a:ext cx="27964495" cy="11223617"/>
          </a:xfrm>
          <a:custGeom>
            <a:avLst/>
            <a:gdLst/>
            <a:ahLst/>
            <a:cxnLst/>
            <a:rect l="l" t="t" r="r" b="b"/>
            <a:pathLst>
              <a:path w="27964495" h="11223618" fill="norm" stroke="1" extrusionOk="0">
                <a:moveTo>
                  <a:pt x="0" y="0"/>
                </a:moveTo>
                <a:lnTo>
                  <a:pt x="27964496" y="0"/>
                </a:lnTo>
                <a:lnTo>
                  <a:pt x="27964496" y="11223618"/>
                </a:lnTo>
                <a:lnTo>
                  <a:pt x="0" y="11223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29932" r="0" b="29932"/>
            <a:stretch/>
          </a:blipFill>
        </p:spPr>
      </p:sp>
      <p:pic>
        <p:nvPicPr>
          <p:cNvPr id="1878291443" name="Picture 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rcRect l="0" t="0" r="0" b="0"/>
          <a:stretch/>
        </p:blipFill>
        <p:spPr bwMode="auto">
          <a:xfrm rot="0" flipH="0" flipV="0">
            <a:off x="6829425" y="1028700"/>
            <a:ext cx="462915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video>
              <p:cMediaNode vol="100000">
                <p:cTn fill="hold" display="0">
                  <p:stCondLst>
                    <p:cond delay="indefinite"/>
                  </p:stCondLst>
                </p:cTn>
                <p:tgtEl>
                  <p:spTgt spid="187829144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87730630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30224" t="0" r="30224" b="0"/>
              <a:stretch/>
            </a:blipFill>
          </p:spPr>
        </p:sp>
      </p:grpSp>
      <p:grpSp>
        <p:nvGrpSpPr>
          <p:cNvPr id="1520123814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1587287738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1408998002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719263253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444137978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SECTION 3</a:t>
            </a:r>
            <a:endParaRPr/>
          </a:p>
        </p:txBody>
      </p:sp>
      <p:sp>
        <p:nvSpPr>
          <p:cNvPr id="903323740" name="TextBox 13"/>
          <p:cNvSpPr txBox="1"/>
          <p:nvPr/>
        </p:nvSpPr>
        <p:spPr bwMode="auto">
          <a:xfrm rot="0">
            <a:off x="562103" y="4953000"/>
            <a:ext cx="11687108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HEATING EQUATIONS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02374344" name="Group 2"/>
          <p:cNvGrpSpPr/>
          <p:nvPr/>
        </p:nvGrpSpPr>
        <p:grpSpPr bwMode="auto">
          <a:xfrm rot="0">
            <a:off x="699895" y="3346869"/>
            <a:ext cx="709511" cy="7095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340897629" name="Group 5"/>
          <p:cNvGrpSpPr/>
          <p:nvPr/>
        </p:nvGrpSpPr>
        <p:grpSpPr bwMode="auto">
          <a:xfrm rot="0">
            <a:off x="765315" y="5366993"/>
            <a:ext cx="709511" cy="7095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7" name="TextBox 7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2124884132" name="Group 8"/>
          <p:cNvGrpSpPr/>
          <p:nvPr/>
        </p:nvGrpSpPr>
        <p:grpSpPr bwMode="auto">
          <a:xfrm rot="0">
            <a:off x="699895" y="7095679"/>
            <a:ext cx="848065" cy="709511"/>
            <a:chOff x="0" y="0"/>
            <a:chExt cx="971525" cy="812800"/>
          </a:xfrm>
        </p:grpSpPr>
        <p:sp>
          <p:nvSpPr>
            <p:cNvPr id="9" name="Freeform 9"/>
            <p:cNvSpPr/>
            <p:nvPr/>
          </p:nvSpPr>
          <p:spPr bwMode="auto">
            <a:xfrm rot="0" flipH="0" flipV="0">
              <a:off x="0" y="0"/>
              <a:ext cx="971525" cy="812800"/>
            </a:xfrm>
            <a:custGeom>
              <a:avLst/>
              <a:gdLst/>
              <a:ahLst/>
              <a:cxnLst/>
              <a:rect l="l" t="t" r="r" b="b"/>
              <a:pathLst>
                <a:path w="971525" h="812800" fill="norm" stroke="1" extrusionOk="0">
                  <a:moveTo>
                    <a:pt x="485762" y="0"/>
                  </a:moveTo>
                  <a:cubicBezTo>
                    <a:pt x="217483" y="0"/>
                    <a:pt x="0" y="181951"/>
                    <a:pt x="0" y="406400"/>
                  </a:cubicBezTo>
                  <a:cubicBezTo>
                    <a:pt x="0" y="630849"/>
                    <a:pt x="217483" y="812800"/>
                    <a:pt x="485762" y="812800"/>
                  </a:cubicBezTo>
                  <a:cubicBezTo>
                    <a:pt x="754041" y="812800"/>
                    <a:pt x="971525" y="630849"/>
                    <a:pt x="971525" y="406400"/>
                  </a:cubicBezTo>
                  <a:cubicBezTo>
                    <a:pt x="971525" y="181951"/>
                    <a:pt x="754041" y="0"/>
                    <a:pt x="485762" y="0"/>
                  </a:cubicBezTo>
                  <a:close/>
                </a:path>
              </a:pathLst>
            </a:custGeom>
            <a:solidFill>
              <a:srgbClr val="5A79D3"/>
            </a:solidFill>
          </p:spPr>
        </p:sp>
        <p:sp>
          <p:nvSpPr>
            <p:cNvPr id="10" name="TextBox 10"/>
            <p:cNvSpPr txBox="1"/>
            <p:nvPr/>
          </p:nvSpPr>
          <p:spPr bwMode="auto">
            <a:xfrm>
              <a:off x="91080" y="9525"/>
              <a:ext cx="789364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636362323" name="Freeform 11"/>
          <p:cNvSpPr/>
          <p:nvPr/>
        </p:nvSpPr>
        <p:spPr bwMode="auto">
          <a:xfrm rot="0" flipH="0" flipV="0">
            <a:off x="11910826" y="3519697"/>
            <a:ext cx="3976504" cy="5169455"/>
          </a:xfrm>
          <a:custGeom>
            <a:avLst/>
            <a:gdLst/>
            <a:ahLst/>
            <a:cxnLst/>
            <a:rect l="l" t="t" r="r" b="b"/>
            <a:pathLst>
              <a:path w="3976504" h="5169455" fill="norm" stroke="1" extrusionOk="0">
                <a:moveTo>
                  <a:pt x="0" y="0"/>
                </a:moveTo>
                <a:lnTo>
                  <a:pt x="3976504" y="0"/>
                </a:lnTo>
                <a:lnTo>
                  <a:pt x="3976504" y="5169455"/>
                </a:lnTo>
                <a:lnTo>
                  <a:pt x="0" y="516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670161077" name="TextBox 12"/>
          <p:cNvSpPr txBox="1"/>
          <p:nvPr/>
        </p:nvSpPr>
        <p:spPr bwMode="auto">
          <a:xfrm rot="0">
            <a:off x="699895" y="537527"/>
            <a:ext cx="115194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Internal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Heat Sources in Li-ion Cells</a:t>
            </a:r>
            <a:endParaRPr/>
          </a:p>
        </p:txBody>
      </p:sp>
      <p:sp>
        <p:nvSpPr>
          <p:cNvPr id="1623861143" name="TextBox 13"/>
          <p:cNvSpPr txBox="1"/>
          <p:nvPr/>
        </p:nvSpPr>
        <p:spPr bwMode="auto">
          <a:xfrm rot="0">
            <a:off x="699895" y="1832394"/>
            <a:ext cx="175881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Heat generation in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a Lithium-ion battery during operation is a complex phenomenon arising from three primary sources:</a:t>
            </a:r>
            <a:endParaRPr/>
          </a:p>
        </p:txBody>
      </p:sp>
      <p:sp>
        <p:nvSpPr>
          <p:cNvPr id="246863863" name="TextBox 14"/>
          <p:cNvSpPr txBox="1"/>
          <p:nvPr/>
        </p:nvSpPr>
        <p:spPr bwMode="auto">
          <a:xfrm rot="0">
            <a:off x="1828817" y="7163354"/>
            <a:ext cx="7378687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Entropic Heat (Reversible Heat):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Heat associated with the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change in entropy during the insertion/extraction of Lithium ions into the electrode lattice. This can be exothermic or endothermic depending on the state of charge (SoC).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  <p:sp>
        <p:nvSpPr>
          <p:cNvPr id="660144842" name="TextBox 15"/>
          <p:cNvSpPr txBox="1"/>
          <p:nvPr/>
        </p:nvSpPr>
        <p:spPr bwMode="auto">
          <a:xfrm rot="0">
            <a:off x="1566272" y="3340279"/>
            <a:ext cx="8272796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Ohmic Heat (Joule Heating):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Caused by the resistance of electrons flowing through the current collectors and tabs, and ions moving through the electrolyte and sep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arator.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  <p:sp>
        <p:nvSpPr>
          <p:cNvPr id="101719318" name="TextBox 16"/>
          <p:cNvSpPr txBox="1"/>
          <p:nvPr/>
        </p:nvSpPr>
        <p:spPr bwMode="auto">
          <a:xfrm rot="0">
            <a:off x="1566272" y="5433243"/>
            <a:ext cx="8272796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Reaction Heat (Activation Overpotential): 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Energy lost due to the elect</a:t>
            </a:r>
            <a:r>
              <a:rPr lang="en-US" sz="25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rochemical reactions occurring at the interface between the electrodes and the electrolyte.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  <p:sp>
        <p:nvSpPr>
          <p:cNvPr id="1739599468" name="TextBox 17"/>
          <p:cNvSpPr txBox="1"/>
          <p:nvPr/>
        </p:nvSpPr>
        <p:spPr bwMode="auto">
          <a:xfrm rot="0">
            <a:off x="765315" y="3462547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01</a:t>
            </a:r>
            <a:endParaRPr/>
          </a:p>
        </p:txBody>
      </p:sp>
      <p:sp>
        <p:nvSpPr>
          <p:cNvPr id="1390289156" name="TextBox 18"/>
          <p:cNvSpPr txBox="1"/>
          <p:nvPr/>
        </p:nvSpPr>
        <p:spPr bwMode="auto">
          <a:xfrm rot="0">
            <a:off x="830736" y="548267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02</a:t>
            </a:r>
            <a:endParaRPr/>
          </a:p>
        </p:txBody>
      </p:sp>
      <p:sp>
        <p:nvSpPr>
          <p:cNvPr id="1268055690" name="TextBox 19"/>
          <p:cNvSpPr txBox="1"/>
          <p:nvPr/>
        </p:nvSpPr>
        <p:spPr bwMode="auto">
          <a:xfrm rot="0">
            <a:off x="778091" y="7215509"/>
            <a:ext cx="691673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2508505" name="TextBox 2"/>
          <p:cNvSpPr txBox="1"/>
          <p:nvPr/>
        </p:nvSpPr>
        <p:spPr bwMode="auto">
          <a:xfrm rot="0">
            <a:off x="615742" y="537527"/>
            <a:ext cx="119484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Mathematical Modeling of Heat Rate</a:t>
            </a:r>
            <a:endParaRPr/>
          </a:p>
        </p:txBody>
      </p:sp>
      <p:sp>
        <p:nvSpPr>
          <p:cNvPr id="763873358" name="TextBox 3"/>
          <p:cNvSpPr txBox="1"/>
          <p:nvPr/>
        </p:nvSpPr>
        <p:spPr bwMode="auto">
          <a:xfrm rot="0">
            <a:off x="873068" y="2116663"/>
            <a:ext cx="165418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total heat generated per unit volume 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(Q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gen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)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is typically modeled using the simplified Bernardi equation, which is widely accepted in battery thermal management:</a:t>
            </a:r>
            <a:endParaRPr/>
          </a:p>
        </p:txBody>
      </p:sp>
      <p:sp>
        <p:nvSpPr>
          <p:cNvPr id="1460270751" name="TextBox 4"/>
          <p:cNvSpPr txBox="1"/>
          <p:nvPr/>
        </p:nvSpPr>
        <p:spPr bwMode="auto">
          <a:xfrm rot="0" flipH="0" flipV="0">
            <a:off x="2885878" y="3821636"/>
            <a:ext cx="10428556" cy="92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Q</a:t>
            </a:r>
            <a:r>
              <a:rPr lang="en-US" sz="52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gen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​=I [ (V</a:t>
            </a:r>
            <a:r>
              <a:rPr lang="en-US" sz="52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oc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​−V) − (T 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dV</a:t>
            </a:r>
            <a:r>
              <a:rPr lang="en-US" sz="52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oc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/dT​) ​]</a:t>
            </a:r>
            <a:endParaRPr/>
          </a:p>
        </p:txBody>
      </p:sp>
      <p:sp>
        <p:nvSpPr>
          <p:cNvPr id="701727915" name="TextBox 5"/>
          <p:cNvSpPr txBox="1"/>
          <p:nvPr/>
        </p:nvSpPr>
        <p:spPr bwMode="auto">
          <a:xfrm rot="0">
            <a:off x="1028700" y="5755827"/>
            <a:ext cx="1703806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Where:</a:t>
            </a:r>
            <a:endParaRPr/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I(V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oc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- V) : Represents the Irreversible Heat (Ohmic &amp; Activation losses). V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oc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is open Circuit Voltage ; V is the Operating Voltage</a:t>
            </a:r>
            <a:endParaRPr/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I(T dV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oc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/ dT) : Represents Reversible Heat (Entropic Heat).</a:t>
            </a:r>
            <a:endParaRPr/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dV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oc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/dT: The entropy coefficient, indicating how V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oc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changes with temperature. </a:t>
            </a:r>
            <a:endParaRPr/>
          </a:p>
        </p:txBody>
      </p:sp>
      <p:grpSp>
        <p:nvGrpSpPr>
          <p:cNvPr id="1358313316" name="Group 6"/>
          <p:cNvGrpSpPr/>
          <p:nvPr/>
        </p:nvGrpSpPr>
        <p:grpSpPr bwMode="auto">
          <a:xfrm rot="0">
            <a:off x="-514350" y="4107695"/>
            <a:ext cx="1543050" cy="771525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fill="norm" stroke="1" extrusionOk="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8" name="TextBox 8"/>
            <p:cNvSpPr txBox="1"/>
            <p:nvPr/>
          </p:nvSpPr>
          <p:spPr bwMode="auto">
            <a:xfrm>
              <a:off x="177800" y="-66675"/>
              <a:ext cx="558800" cy="473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22480985" name="Group 2"/>
          <p:cNvGrpSpPr/>
          <p:nvPr/>
        </p:nvGrpSpPr>
        <p:grpSpPr bwMode="auto">
          <a:xfrm rot="0" flipH="0" flipV="0">
            <a:off x="13788660" y="3311533"/>
            <a:ext cx="4499338" cy="1991574"/>
            <a:chOff x="0" y="0"/>
            <a:chExt cx="4499338" cy="1991574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4499338" cy="1891995"/>
            </a:xfrm>
            <a:custGeom>
              <a:avLst/>
              <a:gdLst/>
              <a:ahLst/>
              <a:cxnLst/>
              <a:rect l="l" t="t" r="r" b="b"/>
              <a:pathLst>
                <a:path w="3357766" h="1930400" fill="norm" stroke="1" extrusionOk="0">
                  <a:moveTo>
                    <a:pt x="0" y="0"/>
                  </a:moveTo>
                  <a:lnTo>
                    <a:pt x="3357766" y="0"/>
                  </a:lnTo>
                  <a:lnTo>
                    <a:pt x="3357766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id="4" name="Freeform 4"/>
            <p:cNvSpPr/>
            <p:nvPr/>
          </p:nvSpPr>
          <p:spPr bwMode="auto">
            <a:xfrm rot="0" flipH="0" flipV="0">
              <a:off x="0" y="0"/>
              <a:ext cx="4499338" cy="1991574"/>
            </a:xfrm>
            <a:custGeom>
              <a:avLst/>
              <a:gdLst/>
              <a:ahLst/>
              <a:cxnLst/>
              <a:rect l="l" t="t" r="r" b="b"/>
              <a:pathLst>
                <a:path w="3357766" h="2032000" fill="norm" stroke="1" extrusionOk="0">
                  <a:moveTo>
                    <a:pt x="0" y="1930400"/>
                  </a:moveTo>
                  <a:lnTo>
                    <a:pt x="3357766" y="1930400"/>
                  </a:lnTo>
                  <a:lnTo>
                    <a:pt x="3230766" y="2032000"/>
                  </a:lnTo>
                  <a:cubicBezTo>
                    <a:pt x="3230766" y="2032000"/>
                    <a:pt x="2240166" y="1955800"/>
                    <a:pt x="2138566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3357766" y="0"/>
                  </a:lnTo>
                  <a:lnTo>
                    <a:pt x="3357766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3345066" y="1917700"/>
                  </a:lnTo>
                  <a:lnTo>
                    <a:pt x="3345066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5" name="TextBox 5"/>
            <p:cNvSpPr txBox="1"/>
            <p:nvPr/>
          </p:nvSpPr>
          <p:spPr bwMode="auto">
            <a:xfrm>
              <a:off x="0" y="-56012"/>
              <a:ext cx="4499338" cy="1499904"/>
            </a:xfrm>
            <a:prstGeom prst="rect">
              <a:avLst/>
            </a:prstGeom>
            <a:grpFill/>
          </p:spPr>
          <p:txBody>
            <a:bodyPr lIns="363044" tIns="363044" rIns="363044" bIns="363044" rtlCol="0" anchor="t"/>
            <a:lstStyle/>
            <a:p>
              <a:pPr algn="l">
                <a:lnSpc>
                  <a:spcPts val="4200"/>
                </a:lnSpc>
                <a:defRPr/>
              </a:pP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1- Q</a:t>
              </a:r>
              <a:r>
                <a:rPr lang="en-US" sz="3000" b="1" baseline="-25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conv</a:t>
              </a: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 = hA(T−T</a:t>
              </a:r>
              <a:r>
                <a:rPr lang="en-US" sz="3000" b="1" baseline="-25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∞</a:t>
              </a: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​)</a:t>
              </a:r>
              <a:endParaRPr/>
            </a:p>
            <a:p>
              <a:pPr algn="l">
                <a:lnSpc>
                  <a:spcPts val="4200"/>
                </a:lnSpc>
                <a:defRPr/>
              </a:pP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2- Q</a:t>
              </a:r>
              <a:r>
                <a:rPr lang="en-US" sz="3000" b="1" baseline="-25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rad</a:t>
              </a: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 = εσA(T</a:t>
              </a:r>
              <a:r>
                <a:rPr lang="en-US" sz="3000" b="1" baseline="30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4</a:t>
              </a: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−T</a:t>
              </a:r>
              <a:r>
                <a:rPr lang="en-US" sz="3000" b="1" baseline="-25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∞</a:t>
              </a:r>
              <a:r>
                <a:rPr lang="en-US" sz="3000" b="1" baseline="30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4</a:t>
              </a: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​)</a:t>
              </a:r>
              <a:endParaRPr/>
            </a:p>
            <a:p>
              <a:pPr algn="l">
                <a:lnSpc>
                  <a:spcPts val="4200"/>
                </a:lnSpc>
                <a:defRPr/>
              </a:pPr>
              <a:endParaRPr/>
            </a:p>
          </p:txBody>
        </p:sp>
      </p:grpSp>
      <p:grpSp>
        <p:nvGrpSpPr>
          <p:cNvPr id="2113644860" name="Group 6"/>
          <p:cNvGrpSpPr/>
          <p:nvPr/>
        </p:nvGrpSpPr>
        <p:grpSpPr bwMode="auto">
          <a:xfrm rot="0">
            <a:off x="-166743" y="3311534"/>
            <a:ext cx="1195443" cy="824927"/>
            <a:chOff x="0" y="0"/>
            <a:chExt cx="788688" cy="544242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0" y="0"/>
              <a:ext cx="788688" cy="544242"/>
            </a:xfrm>
            <a:custGeom>
              <a:avLst/>
              <a:gdLst/>
              <a:ahLst/>
              <a:cxnLst/>
              <a:rect l="l" t="t" r="r" b="b"/>
              <a:pathLst>
                <a:path w="788688" h="544242" fill="norm" stroke="1" extrusionOk="0">
                  <a:moveTo>
                    <a:pt x="585488" y="0"/>
                  </a:moveTo>
                  <a:lnTo>
                    <a:pt x="0" y="0"/>
                  </a:lnTo>
                  <a:lnTo>
                    <a:pt x="0" y="544242"/>
                  </a:lnTo>
                  <a:lnTo>
                    <a:pt x="585488" y="544242"/>
                  </a:lnTo>
                  <a:lnTo>
                    <a:pt x="788688" y="272121"/>
                  </a:lnTo>
                  <a:lnTo>
                    <a:pt x="585488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8" name="TextBox 8"/>
            <p:cNvSpPr txBox="1"/>
            <p:nvPr/>
          </p:nvSpPr>
          <p:spPr bwMode="auto">
            <a:xfrm>
              <a:off x="0" y="-85725"/>
              <a:ext cx="674388" cy="6299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defRPr/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</a:rPr>
                <a:t>1</a:t>
              </a:r>
              <a:endParaRPr/>
            </a:p>
          </p:txBody>
        </p:sp>
      </p:grpSp>
      <p:grpSp>
        <p:nvGrpSpPr>
          <p:cNvPr id="1441431152" name="Group 9"/>
          <p:cNvGrpSpPr/>
          <p:nvPr/>
        </p:nvGrpSpPr>
        <p:grpSpPr bwMode="auto">
          <a:xfrm rot="0">
            <a:off x="-166743" y="8268090"/>
            <a:ext cx="1197765" cy="826530"/>
            <a:chOff x="0" y="0"/>
            <a:chExt cx="788688" cy="544242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788688" cy="544242"/>
            </a:xfrm>
            <a:custGeom>
              <a:avLst/>
              <a:gdLst/>
              <a:ahLst/>
              <a:cxnLst/>
              <a:rect l="l" t="t" r="r" b="b"/>
              <a:pathLst>
                <a:path w="788688" h="544242" fill="norm" stroke="1" extrusionOk="0">
                  <a:moveTo>
                    <a:pt x="585488" y="0"/>
                  </a:moveTo>
                  <a:lnTo>
                    <a:pt x="0" y="0"/>
                  </a:lnTo>
                  <a:lnTo>
                    <a:pt x="0" y="544242"/>
                  </a:lnTo>
                  <a:lnTo>
                    <a:pt x="585488" y="544242"/>
                  </a:lnTo>
                  <a:lnTo>
                    <a:pt x="788688" y="272121"/>
                  </a:lnTo>
                  <a:lnTo>
                    <a:pt x="585488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 bwMode="auto">
            <a:xfrm>
              <a:off x="0" y="-85725"/>
              <a:ext cx="674388" cy="6299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defRPr/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</a:rPr>
                <a:t>3</a:t>
              </a:r>
              <a:endParaRPr/>
            </a:p>
          </p:txBody>
        </p:sp>
      </p:grpSp>
      <p:sp>
        <p:nvSpPr>
          <p:cNvPr id="293347701" name="Freeform 12"/>
          <p:cNvSpPr/>
          <p:nvPr/>
        </p:nvSpPr>
        <p:spPr bwMode="auto">
          <a:xfrm rot="0" flipH="0" flipV="0">
            <a:off x="1346840" y="7735151"/>
            <a:ext cx="10427166" cy="1892408"/>
          </a:xfrm>
          <a:custGeom>
            <a:avLst/>
            <a:gdLst/>
            <a:ahLst/>
            <a:cxnLst/>
            <a:rect l="l" t="t" r="r" b="b"/>
            <a:pathLst>
              <a:path w="10427166" h="1892408" fill="norm" stroke="1" extrusionOk="0">
                <a:moveTo>
                  <a:pt x="0" y="0"/>
                </a:moveTo>
                <a:lnTo>
                  <a:pt x="10427167" y="0"/>
                </a:lnTo>
                <a:lnTo>
                  <a:pt x="10427167" y="1892408"/>
                </a:lnTo>
                <a:lnTo>
                  <a:pt x="0" y="1892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532861023" name="Freeform 13"/>
          <p:cNvSpPr/>
          <p:nvPr/>
        </p:nvSpPr>
        <p:spPr bwMode="auto">
          <a:xfrm rot="0" flipH="0" flipV="0">
            <a:off x="1661138" y="5143500"/>
            <a:ext cx="11301259" cy="1200759"/>
          </a:xfrm>
          <a:custGeom>
            <a:avLst/>
            <a:gdLst/>
            <a:ahLst/>
            <a:cxnLst/>
            <a:rect l="l" t="t" r="r" b="b"/>
            <a:pathLst>
              <a:path w="11301259" h="1200759" fill="norm" stroke="1" extrusionOk="0">
                <a:moveTo>
                  <a:pt x="0" y="0"/>
                </a:moveTo>
                <a:lnTo>
                  <a:pt x="11301259" y="0"/>
                </a:lnTo>
                <a:lnTo>
                  <a:pt x="11301259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654227842" name="TextBox 14"/>
          <p:cNvSpPr txBox="1"/>
          <p:nvPr/>
        </p:nvSpPr>
        <p:spPr bwMode="auto">
          <a:xfrm rot="0">
            <a:off x="-990345" y="141605"/>
            <a:ext cx="139527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 Governing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Thermal Equation</a:t>
            </a:r>
            <a:endParaRPr/>
          </a:p>
        </p:txBody>
      </p:sp>
      <p:sp>
        <p:nvSpPr>
          <p:cNvPr id="1538082705" name="TextBox 15"/>
          <p:cNvSpPr txBox="1"/>
          <p:nvPr/>
        </p:nvSpPr>
        <p:spPr bwMode="auto">
          <a:xfrm rot="0">
            <a:off x="781852" y="1353758"/>
            <a:ext cx="177146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To 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design an effective cooling system, we must apply the law of conservation of energy. The energy balance for a single 18650 cell is expressed as:</a:t>
            </a:r>
            <a:endParaRPr/>
          </a:p>
        </p:txBody>
      </p:sp>
      <p:sp>
        <p:nvSpPr>
          <p:cNvPr id="1106134893" name="TextBox 16"/>
          <p:cNvSpPr txBox="1"/>
          <p:nvPr/>
        </p:nvSpPr>
        <p:spPr bwMode="auto">
          <a:xfrm rot="0" flipH="0" flipV="0">
            <a:off x="260067" y="3249365"/>
            <a:ext cx="14600378" cy="92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ρC</a:t>
            </a:r>
            <a:r>
              <a:rPr lang="en-US" sz="48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</a:t>
            </a: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(∂T/ ​∂t) ​=∇⋅(k∇T)+Q</a:t>
            </a:r>
            <a:r>
              <a:rPr lang="en-US" sz="48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g</a:t>
            </a:r>
            <a:r>
              <a:rPr lang="en-US" sz="48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en</a:t>
            </a: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​−Q</a:t>
            </a:r>
            <a:r>
              <a:rPr lang="en-US" sz="48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conv</a:t>
            </a: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​−Q</a:t>
            </a:r>
            <a:r>
              <a:rPr lang="en-US" sz="48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rad</a:t>
            </a:r>
            <a:r>
              <a:rPr lang="en-US" sz="4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​</a:t>
            </a:r>
            <a:endParaRPr sz="1600"/>
          </a:p>
        </p:txBody>
      </p:sp>
      <p:grpSp>
        <p:nvGrpSpPr>
          <p:cNvPr id="1235412427" name="Group 17"/>
          <p:cNvGrpSpPr/>
          <p:nvPr/>
        </p:nvGrpSpPr>
        <p:grpSpPr bwMode="auto">
          <a:xfrm rot="0">
            <a:off x="0" y="5331416"/>
            <a:ext cx="1195443" cy="824927"/>
            <a:chOff x="0" y="0"/>
            <a:chExt cx="788688" cy="544242"/>
          </a:xfrm>
        </p:grpSpPr>
        <p:sp>
          <p:nvSpPr>
            <p:cNvPr id="18" name="Freeform 18"/>
            <p:cNvSpPr/>
            <p:nvPr/>
          </p:nvSpPr>
          <p:spPr bwMode="auto">
            <a:xfrm rot="0" flipH="0" flipV="0">
              <a:off x="0" y="0"/>
              <a:ext cx="788688" cy="544242"/>
            </a:xfrm>
            <a:custGeom>
              <a:avLst/>
              <a:gdLst/>
              <a:ahLst/>
              <a:cxnLst/>
              <a:rect l="l" t="t" r="r" b="b"/>
              <a:pathLst>
                <a:path w="788688" h="544242" fill="norm" stroke="1" extrusionOk="0">
                  <a:moveTo>
                    <a:pt x="585488" y="0"/>
                  </a:moveTo>
                  <a:lnTo>
                    <a:pt x="0" y="0"/>
                  </a:lnTo>
                  <a:lnTo>
                    <a:pt x="0" y="544242"/>
                  </a:lnTo>
                  <a:lnTo>
                    <a:pt x="585488" y="544242"/>
                  </a:lnTo>
                  <a:lnTo>
                    <a:pt x="788688" y="272121"/>
                  </a:lnTo>
                  <a:lnTo>
                    <a:pt x="585488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9" name="TextBox 19"/>
            <p:cNvSpPr txBox="1"/>
            <p:nvPr/>
          </p:nvSpPr>
          <p:spPr bwMode="auto">
            <a:xfrm>
              <a:off x="0" y="-85725"/>
              <a:ext cx="674388" cy="6299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defRPr/>
              </a:pPr>
              <a:r>
                <a:rPr lang="en-US" sz="3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</a:rPr>
                <a:t>2</a:t>
              </a:r>
              <a:endParaRPr/>
            </a:p>
          </p:txBody>
        </p:sp>
      </p:grpSp>
      <p:sp>
        <p:nvSpPr>
          <p:cNvPr id="1963277357" name="TextBox 20"/>
          <p:cNvSpPr txBox="1"/>
          <p:nvPr/>
        </p:nvSpPr>
        <p:spPr bwMode="auto">
          <a:xfrm rot="0">
            <a:off x="12461754" y="8357822"/>
            <a:ext cx="44523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cy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lindrical 18650 cell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09238" name="Freeform 2"/>
          <p:cNvSpPr/>
          <p:nvPr/>
        </p:nvSpPr>
        <p:spPr bwMode="auto">
          <a:xfrm rot="0" flipH="0" flipV="0">
            <a:off x="12236482" y="-2990401"/>
            <a:ext cx="7846550" cy="7650140"/>
          </a:xfrm>
          <a:custGeom>
            <a:avLst/>
            <a:gdLst/>
            <a:ahLst/>
            <a:cxnLst/>
            <a:rect l="l" t="t" r="r" b="b"/>
            <a:pathLst>
              <a:path w="7846550" h="7650140" fill="norm" stroke="1" extrusionOk="0">
                <a:moveTo>
                  <a:pt x="0" y="0"/>
                </a:moveTo>
                <a:lnTo>
                  <a:pt x="7846550" y="0"/>
                </a:lnTo>
                <a:lnTo>
                  <a:pt x="7846550" y="7650140"/>
                </a:lnTo>
                <a:lnTo>
                  <a:pt x="0" y="765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  <a:ln cap="sq">
            <a:noFill/>
            <a:prstDash val="solid"/>
            <a:miter/>
          </a:ln>
        </p:spPr>
      </p:sp>
      <p:sp>
        <p:nvSpPr>
          <p:cNvPr id="1514798612" name="Freeform 3"/>
          <p:cNvSpPr/>
          <p:nvPr/>
        </p:nvSpPr>
        <p:spPr bwMode="auto">
          <a:xfrm rot="0" flipH="0" flipV="0">
            <a:off x="17561788" y="2616166"/>
            <a:ext cx="1452423" cy="1416067"/>
          </a:xfrm>
          <a:custGeom>
            <a:avLst/>
            <a:gdLst/>
            <a:ahLst/>
            <a:cxnLst/>
            <a:rect l="l" t="t" r="r" b="b"/>
            <a:pathLst>
              <a:path w="1452423" h="1416067" fill="norm" stroke="1" extrusionOk="0">
                <a:moveTo>
                  <a:pt x="0" y="0"/>
                </a:moveTo>
                <a:lnTo>
                  <a:pt x="1452424" y="0"/>
                </a:lnTo>
                <a:lnTo>
                  <a:pt x="1452424" y="1416067"/>
                </a:lnTo>
                <a:lnTo>
                  <a:pt x="0" y="1416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  <a:ln cap="sq">
            <a:noFill/>
            <a:prstDash val="solid"/>
            <a:miter/>
          </a:ln>
        </p:spPr>
      </p:sp>
      <p:sp>
        <p:nvSpPr>
          <p:cNvPr id="1239758691" name="Freeform 4"/>
          <p:cNvSpPr/>
          <p:nvPr/>
        </p:nvSpPr>
        <p:spPr bwMode="auto">
          <a:xfrm rot="0" flipH="0" flipV="0">
            <a:off x="-2344803" y="6632976"/>
            <a:ext cx="7846550" cy="7650140"/>
          </a:xfrm>
          <a:custGeom>
            <a:avLst/>
            <a:gdLst/>
            <a:ahLst/>
            <a:cxnLst/>
            <a:rect l="l" t="t" r="r" b="b"/>
            <a:pathLst>
              <a:path w="7846550" h="7650140" fill="norm" stroke="1" extrusionOk="0">
                <a:moveTo>
                  <a:pt x="0" y="0"/>
                </a:moveTo>
                <a:lnTo>
                  <a:pt x="7846550" y="0"/>
                </a:lnTo>
                <a:lnTo>
                  <a:pt x="7846550" y="7650140"/>
                </a:lnTo>
                <a:lnTo>
                  <a:pt x="0" y="765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  <a:ln cap="sq">
            <a:noFill/>
            <a:prstDash val="solid"/>
            <a:miter/>
          </a:ln>
        </p:spPr>
      </p:sp>
      <p:sp>
        <p:nvSpPr>
          <p:cNvPr id="1582552302" name="Freeform 5"/>
          <p:cNvSpPr/>
          <p:nvPr/>
        </p:nvSpPr>
        <p:spPr bwMode="auto">
          <a:xfrm rot="0" flipH="0" flipV="0">
            <a:off x="-918489" y="5924942"/>
            <a:ext cx="1452423" cy="1416067"/>
          </a:xfrm>
          <a:custGeom>
            <a:avLst/>
            <a:gdLst/>
            <a:ahLst/>
            <a:cxnLst/>
            <a:rect l="l" t="t" r="r" b="b"/>
            <a:pathLst>
              <a:path w="1452423" h="1416067" fill="norm" stroke="1" extrusionOk="0">
                <a:moveTo>
                  <a:pt x="0" y="0"/>
                </a:moveTo>
                <a:lnTo>
                  <a:pt x="1452424" y="0"/>
                </a:lnTo>
                <a:lnTo>
                  <a:pt x="1452424" y="1416067"/>
                </a:lnTo>
                <a:lnTo>
                  <a:pt x="0" y="1416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  <a:ln cap="sq">
            <a:noFill/>
            <a:prstDash val="solid"/>
            <a:miter/>
          </a:ln>
        </p:spPr>
      </p:sp>
      <p:grpSp>
        <p:nvGrpSpPr>
          <p:cNvPr id="1334733822" name="Group 6"/>
          <p:cNvGrpSpPr/>
          <p:nvPr/>
        </p:nvGrpSpPr>
        <p:grpSpPr bwMode="auto">
          <a:xfrm rot="0">
            <a:off x="9623269" y="1477002"/>
            <a:ext cx="7292902" cy="1543459"/>
            <a:chOff x="0" y="0"/>
            <a:chExt cx="1920764" cy="406508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0" y="0"/>
              <a:ext cx="1920764" cy="406508"/>
            </a:xfrm>
            <a:custGeom>
              <a:avLst/>
              <a:gdLst/>
              <a:ahLst/>
              <a:cxnLst/>
              <a:rect l="l" t="t" r="r" b="b"/>
              <a:pathLst>
                <a:path w="1920764" h="406508" fill="norm" stroke="1" extrusionOk="0">
                  <a:moveTo>
                    <a:pt x="54140" y="0"/>
                  </a:moveTo>
                  <a:lnTo>
                    <a:pt x="1866624" y="0"/>
                  </a:lnTo>
                  <a:cubicBezTo>
                    <a:pt x="1896525" y="0"/>
                    <a:pt x="1920764" y="24239"/>
                    <a:pt x="1920764" y="54140"/>
                  </a:cubicBezTo>
                  <a:lnTo>
                    <a:pt x="1920764" y="352368"/>
                  </a:lnTo>
                  <a:cubicBezTo>
                    <a:pt x="1920764" y="366727"/>
                    <a:pt x="1915060" y="380497"/>
                    <a:pt x="1904907" y="390651"/>
                  </a:cubicBezTo>
                  <a:cubicBezTo>
                    <a:pt x="1894754" y="400804"/>
                    <a:pt x="1880983" y="406508"/>
                    <a:pt x="1866624" y="406508"/>
                  </a:cubicBezTo>
                  <a:lnTo>
                    <a:pt x="54140" y="406508"/>
                  </a:lnTo>
                  <a:cubicBezTo>
                    <a:pt x="39781" y="406508"/>
                    <a:pt x="26010" y="400804"/>
                    <a:pt x="15857" y="390651"/>
                  </a:cubicBezTo>
                  <a:cubicBezTo>
                    <a:pt x="5704" y="380497"/>
                    <a:pt x="0" y="366727"/>
                    <a:pt x="0" y="352368"/>
                  </a:cubicBezTo>
                  <a:lnTo>
                    <a:pt x="0" y="54140"/>
                  </a:lnTo>
                  <a:cubicBezTo>
                    <a:pt x="0" y="39781"/>
                    <a:pt x="5704" y="26010"/>
                    <a:pt x="15857" y="15857"/>
                  </a:cubicBezTo>
                  <a:cubicBezTo>
                    <a:pt x="26010" y="5704"/>
                    <a:pt x="39781" y="0"/>
                    <a:pt x="54140" y="0"/>
                  </a:cubicBezTo>
                  <a:close/>
                </a:path>
              </a:pathLst>
            </a:custGeom>
            <a:solidFill>
              <a:srgbClr val="EDEFF0"/>
            </a:solidFill>
          </p:spPr>
        </p:sp>
        <p:sp>
          <p:nvSpPr>
            <p:cNvPr id="8" name="TextBox 8"/>
            <p:cNvSpPr txBox="1"/>
            <p:nvPr/>
          </p:nvSpPr>
          <p:spPr bwMode="auto">
            <a:xfrm>
              <a:off x="0" y="-47625"/>
              <a:ext cx="1920764" cy="4541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  <a:defRPr/>
              </a:pPr>
              <a:endParaRPr/>
            </a:p>
          </p:txBody>
        </p:sp>
      </p:grpSp>
      <p:grpSp>
        <p:nvGrpSpPr>
          <p:cNvPr id="729532189" name="Group 9"/>
          <p:cNvGrpSpPr/>
          <p:nvPr/>
        </p:nvGrpSpPr>
        <p:grpSpPr bwMode="auto">
          <a:xfrm rot="0">
            <a:off x="1028700" y="3064711"/>
            <a:ext cx="6945656" cy="1595028"/>
            <a:chOff x="0" y="0"/>
            <a:chExt cx="1829309" cy="420090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1829309" cy="420090"/>
            </a:xfrm>
            <a:custGeom>
              <a:avLst/>
              <a:gdLst/>
              <a:ahLst/>
              <a:cxnLst/>
              <a:rect l="l" t="t" r="r" b="b"/>
              <a:pathLst>
                <a:path w="1829309" h="420090" fill="norm" stroke="1" extrusionOk="0">
                  <a:moveTo>
                    <a:pt x="56847" y="0"/>
                  </a:moveTo>
                  <a:lnTo>
                    <a:pt x="1772462" y="0"/>
                  </a:lnTo>
                  <a:cubicBezTo>
                    <a:pt x="1803858" y="0"/>
                    <a:pt x="1829309" y="25451"/>
                    <a:pt x="1829309" y="56847"/>
                  </a:cubicBezTo>
                  <a:lnTo>
                    <a:pt x="1829309" y="363243"/>
                  </a:lnTo>
                  <a:cubicBezTo>
                    <a:pt x="1829309" y="394639"/>
                    <a:pt x="1803858" y="420090"/>
                    <a:pt x="1772462" y="420090"/>
                  </a:cubicBezTo>
                  <a:lnTo>
                    <a:pt x="56847" y="420090"/>
                  </a:lnTo>
                  <a:cubicBezTo>
                    <a:pt x="25451" y="420090"/>
                    <a:pt x="0" y="394639"/>
                    <a:pt x="0" y="363243"/>
                  </a:cubicBezTo>
                  <a:lnTo>
                    <a:pt x="0" y="56847"/>
                  </a:lnTo>
                  <a:cubicBezTo>
                    <a:pt x="0" y="25451"/>
                    <a:pt x="25451" y="0"/>
                    <a:pt x="56847" y="0"/>
                  </a:cubicBezTo>
                  <a:close/>
                </a:path>
              </a:pathLst>
            </a:custGeom>
            <a:solidFill>
              <a:srgbClr val="EDEFF0"/>
            </a:solidFill>
          </p:spPr>
        </p:sp>
        <p:sp>
          <p:nvSpPr>
            <p:cNvPr id="11" name="TextBox 11"/>
            <p:cNvSpPr txBox="1"/>
            <p:nvPr/>
          </p:nvSpPr>
          <p:spPr bwMode="auto">
            <a:xfrm>
              <a:off x="0" y="-47625"/>
              <a:ext cx="1829309" cy="4677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  <a:defRPr/>
              </a:pPr>
              <a:endParaRPr/>
            </a:p>
          </p:txBody>
        </p:sp>
      </p:grpSp>
      <p:sp>
        <p:nvSpPr>
          <p:cNvPr id="2136760123" name="Freeform 12"/>
          <p:cNvSpPr/>
          <p:nvPr/>
        </p:nvSpPr>
        <p:spPr bwMode="auto">
          <a:xfrm rot="0" flipH="0" flipV="0">
            <a:off x="1197970" y="3378464"/>
            <a:ext cx="967522" cy="967522"/>
          </a:xfrm>
          <a:custGeom>
            <a:avLst/>
            <a:gdLst/>
            <a:ahLst/>
            <a:cxnLst/>
            <a:rect l="l" t="t" r="r" b="b"/>
            <a:pathLst>
              <a:path w="967522" h="967522" fill="norm" stroke="1" extrusionOk="0">
                <a:moveTo>
                  <a:pt x="0" y="0"/>
                </a:moveTo>
                <a:lnTo>
                  <a:pt x="967522" y="0"/>
                </a:lnTo>
                <a:lnTo>
                  <a:pt x="967522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282301841" name="TextBox 13"/>
          <p:cNvSpPr txBox="1"/>
          <p:nvPr/>
        </p:nvSpPr>
        <p:spPr bwMode="auto">
          <a:xfrm rot="0">
            <a:off x="2578720" y="3378038"/>
            <a:ext cx="5395637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TT Firs Neue"/>
                <a:ea typeface="TT Firs Neue"/>
                <a:cs typeface="TT Firs Neue"/>
              </a:rPr>
              <a:t>INTRODUCTION</a:t>
            </a:r>
            <a:endParaRPr/>
          </a:p>
        </p:txBody>
      </p:sp>
      <p:sp>
        <p:nvSpPr>
          <p:cNvPr id="125722756" name="TextBox 14"/>
          <p:cNvSpPr txBox="1"/>
          <p:nvPr/>
        </p:nvSpPr>
        <p:spPr bwMode="auto">
          <a:xfrm rot="0">
            <a:off x="1572160" y="1466799"/>
            <a:ext cx="6639959" cy="106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  <a:defRPr/>
            </a:pPr>
            <a:r>
              <a:rPr lang="en-US" sz="6800" spc="-374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</a:rPr>
              <a:t>OVERVIEW</a:t>
            </a:r>
            <a:endParaRPr/>
          </a:p>
        </p:txBody>
      </p:sp>
      <p:sp>
        <p:nvSpPr>
          <p:cNvPr id="680648936" name="Freeform 15"/>
          <p:cNvSpPr/>
          <p:nvPr/>
        </p:nvSpPr>
        <p:spPr bwMode="auto">
          <a:xfrm rot="0" flipH="0" flipV="0">
            <a:off x="1028700" y="870355"/>
            <a:ext cx="1099543" cy="316690"/>
          </a:xfrm>
          <a:custGeom>
            <a:avLst/>
            <a:gdLst/>
            <a:ahLst/>
            <a:cxnLst/>
            <a:rect l="l" t="t" r="r" b="b"/>
            <a:pathLst>
              <a:path w="1099543" h="316690" fill="norm" stroke="1" extrusionOk="0">
                <a:moveTo>
                  <a:pt x="0" y="0"/>
                </a:moveTo>
                <a:lnTo>
                  <a:pt x="1099543" y="0"/>
                </a:lnTo>
                <a:lnTo>
                  <a:pt x="1099543" y="316690"/>
                </a:lnTo>
                <a:lnTo>
                  <a:pt x="0" y="31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31064" t="0" r="21212" b="74884"/>
            <a:stretch/>
          </a:blipFill>
        </p:spPr>
      </p:sp>
      <p:sp>
        <p:nvSpPr>
          <p:cNvPr id="1487808424" name="Freeform 16"/>
          <p:cNvSpPr/>
          <p:nvPr/>
        </p:nvSpPr>
        <p:spPr bwMode="auto">
          <a:xfrm rot="0" flipH="0" flipV="0">
            <a:off x="16159757" y="9137250"/>
            <a:ext cx="1099543" cy="316690"/>
          </a:xfrm>
          <a:custGeom>
            <a:avLst/>
            <a:gdLst/>
            <a:ahLst/>
            <a:cxnLst/>
            <a:rect l="l" t="t" r="r" b="b"/>
            <a:pathLst>
              <a:path w="1099543" h="316690" fill="norm" stroke="1" extrusionOk="0">
                <a:moveTo>
                  <a:pt x="0" y="0"/>
                </a:moveTo>
                <a:lnTo>
                  <a:pt x="1099543" y="0"/>
                </a:lnTo>
                <a:lnTo>
                  <a:pt x="1099543" y="316690"/>
                </a:lnTo>
                <a:lnTo>
                  <a:pt x="0" y="31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31064" t="0" r="21212" b="74884"/>
            <a:stretch/>
          </a:blipFill>
        </p:spPr>
      </p:sp>
      <p:sp>
        <p:nvSpPr>
          <p:cNvPr id="2074507568" name="TextBox 17"/>
          <p:cNvSpPr txBox="1"/>
          <p:nvPr/>
        </p:nvSpPr>
        <p:spPr bwMode="auto">
          <a:xfrm rot="0">
            <a:off x="10482913" y="1762948"/>
            <a:ext cx="6776387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Heating Equations</a:t>
            </a:r>
            <a:endParaRPr/>
          </a:p>
        </p:txBody>
      </p:sp>
      <p:sp>
        <p:nvSpPr>
          <p:cNvPr id="169490801" name="Freeform 18"/>
          <p:cNvSpPr/>
          <p:nvPr/>
        </p:nvSpPr>
        <p:spPr bwMode="auto">
          <a:xfrm rot="0" flipH="0" flipV="0">
            <a:off x="9999152" y="1789355"/>
            <a:ext cx="967522" cy="967522"/>
          </a:xfrm>
          <a:custGeom>
            <a:avLst/>
            <a:gdLst/>
            <a:ahLst/>
            <a:cxnLst/>
            <a:rect l="l" t="t" r="r" b="b"/>
            <a:pathLst>
              <a:path w="967522" h="967522" fill="norm" stroke="1" extrusionOk="0">
                <a:moveTo>
                  <a:pt x="0" y="0"/>
                </a:moveTo>
                <a:lnTo>
                  <a:pt x="967522" y="0"/>
                </a:lnTo>
                <a:lnTo>
                  <a:pt x="967522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grpSp>
        <p:nvGrpSpPr>
          <p:cNvPr id="1988515936" name="Group 19"/>
          <p:cNvGrpSpPr/>
          <p:nvPr/>
        </p:nvGrpSpPr>
        <p:grpSpPr bwMode="auto">
          <a:xfrm rot="0">
            <a:off x="9763872" y="3494292"/>
            <a:ext cx="7152298" cy="1543459"/>
            <a:chOff x="0" y="0"/>
            <a:chExt cx="1883733" cy="406508"/>
          </a:xfrm>
        </p:grpSpPr>
        <p:sp>
          <p:nvSpPr>
            <p:cNvPr id="20" name="Freeform 20"/>
            <p:cNvSpPr/>
            <p:nvPr/>
          </p:nvSpPr>
          <p:spPr bwMode="auto">
            <a:xfrm rot="0" flipH="0" flipV="0">
              <a:off x="0" y="0"/>
              <a:ext cx="1883733" cy="406508"/>
            </a:xfrm>
            <a:custGeom>
              <a:avLst/>
              <a:gdLst/>
              <a:ahLst/>
              <a:cxnLst/>
              <a:rect l="l" t="t" r="r" b="b"/>
              <a:pathLst>
                <a:path w="1883733" h="406508" fill="norm" stroke="1" extrusionOk="0">
                  <a:moveTo>
                    <a:pt x="55204" y="0"/>
                  </a:moveTo>
                  <a:lnTo>
                    <a:pt x="1828529" y="0"/>
                  </a:lnTo>
                  <a:cubicBezTo>
                    <a:pt x="1859017" y="0"/>
                    <a:pt x="1883733" y="24716"/>
                    <a:pt x="1883733" y="55204"/>
                  </a:cubicBezTo>
                  <a:lnTo>
                    <a:pt x="1883733" y="351303"/>
                  </a:lnTo>
                  <a:cubicBezTo>
                    <a:pt x="1883733" y="381792"/>
                    <a:pt x="1859017" y="406508"/>
                    <a:pt x="1828529" y="406508"/>
                  </a:cubicBezTo>
                  <a:lnTo>
                    <a:pt x="55204" y="406508"/>
                  </a:lnTo>
                  <a:cubicBezTo>
                    <a:pt x="24716" y="406508"/>
                    <a:pt x="0" y="381792"/>
                    <a:pt x="0" y="351303"/>
                  </a:cubicBezTo>
                  <a:lnTo>
                    <a:pt x="0" y="55204"/>
                  </a:lnTo>
                  <a:cubicBezTo>
                    <a:pt x="0" y="24716"/>
                    <a:pt x="24716" y="0"/>
                    <a:pt x="55204" y="0"/>
                  </a:cubicBezTo>
                  <a:close/>
                </a:path>
              </a:pathLst>
            </a:custGeom>
            <a:solidFill>
              <a:srgbClr val="EDEFF0"/>
            </a:solidFill>
          </p:spPr>
        </p:sp>
        <p:sp>
          <p:nvSpPr>
            <p:cNvPr id="21" name="TextBox 21"/>
            <p:cNvSpPr txBox="1"/>
            <p:nvPr/>
          </p:nvSpPr>
          <p:spPr bwMode="auto">
            <a:xfrm>
              <a:off x="0" y="-47625"/>
              <a:ext cx="1883733" cy="4541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  <a:defRPr/>
              </a:pPr>
              <a:endParaRPr/>
            </a:p>
          </p:txBody>
        </p:sp>
      </p:grpSp>
      <p:sp>
        <p:nvSpPr>
          <p:cNvPr id="843823748" name="TextBox 22"/>
          <p:cNvSpPr txBox="1"/>
          <p:nvPr/>
        </p:nvSpPr>
        <p:spPr bwMode="auto">
          <a:xfrm rot="0">
            <a:off x="10482913" y="3755854"/>
            <a:ext cx="6776387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Cooling Equations</a:t>
            </a:r>
            <a:endParaRPr/>
          </a:p>
        </p:txBody>
      </p:sp>
      <p:sp>
        <p:nvSpPr>
          <p:cNvPr id="1363870220" name="Freeform 23"/>
          <p:cNvSpPr/>
          <p:nvPr/>
        </p:nvSpPr>
        <p:spPr bwMode="auto">
          <a:xfrm rot="0" flipH="0" flipV="0">
            <a:off x="9999152" y="3782261"/>
            <a:ext cx="967522" cy="967522"/>
          </a:xfrm>
          <a:custGeom>
            <a:avLst/>
            <a:gdLst/>
            <a:ahLst/>
            <a:cxnLst/>
            <a:rect l="l" t="t" r="r" b="b"/>
            <a:pathLst>
              <a:path w="967522" h="967522" fill="norm" stroke="1" extrusionOk="0">
                <a:moveTo>
                  <a:pt x="0" y="0"/>
                </a:moveTo>
                <a:lnTo>
                  <a:pt x="967522" y="0"/>
                </a:lnTo>
                <a:lnTo>
                  <a:pt x="967522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grpSp>
        <p:nvGrpSpPr>
          <p:cNvPr id="1217353910" name="Group 24"/>
          <p:cNvGrpSpPr/>
          <p:nvPr/>
        </p:nvGrpSpPr>
        <p:grpSpPr bwMode="auto">
          <a:xfrm rot="0">
            <a:off x="1028700" y="4871252"/>
            <a:ext cx="6945656" cy="1543459"/>
            <a:chOff x="0" y="0"/>
            <a:chExt cx="1829309" cy="406508"/>
          </a:xfrm>
        </p:grpSpPr>
        <p:sp>
          <p:nvSpPr>
            <p:cNvPr id="25" name="Freeform 25"/>
            <p:cNvSpPr/>
            <p:nvPr/>
          </p:nvSpPr>
          <p:spPr bwMode="auto">
            <a:xfrm rot="0" flipH="0" flipV="0">
              <a:off x="0" y="0"/>
              <a:ext cx="1829309" cy="406508"/>
            </a:xfrm>
            <a:custGeom>
              <a:avLst/>
              <a:gdLst/>
              <a:ahLst/>
              <a:cxnLst/>
              <a:rect l="l" t="t" r="r" b="b"/>
              <a:pathLst>
                <a:path w="1829309" h="406508" fill="norm" stroke="1" extrusionOk="0">
                  <a:moveTo>
                    <a:pt x="56847" y="0"/>
                  </a:moveTo>
                  <a:lnTo>
                    <a:pt x="1772462" y="0"/>
                  </a:lnTo>
                  <a:cubicBezTo>
                    <a:pt x="1803858" y="0"/>
                    <a:pt x="1829309" y="25451"/>
                    <a:pt x="1829309" y="56847"/>
                  </a:cubicBezTo>
                  <a:lnTo>
                    <a:pt x="1829309" y="349661"/>
                  </a:lnTo>
                  <a:cubicBezTo>
                    <a:pt x="1829309" y="381057"/>
                    <a:pt x="1803858" y="406508"/>
                    <a:pt x="1772462" y="406508"/>
                  </a:cubicBezTo>
                  <a:lnTo>
                    <a:pt x="56847" y="406508"/>
                  </a:lnTo>
                  <a:cubicBezTo>
                    <a:pt x="25451" y="406508"/>
                    <a:pt x="0" y="381057"/>
                    <a:pt x="0" y="349661"/>
                  </a:cubicBezTo>
                  <a:lnTo>
                    <a:pt x="0" y="56847"/>
                  </a:lnTo>
                  <a:cubicBezTo>
                    <a:pt x="0" y="25451"/>
                    <a:pt x="25451" y="0"/>
                    <a:pt x="56847" y="0"/>
                  </a:cubicBezTo>
                  <a:close/>
                </a:path>
              </a:pathLst>
            </a:custGeom>
            <a:solidFill>
              <a:srgbClr val="EDEFF0"/>
            </a:solidFill>
          </p:spPr>
        </p:sp>
        <p:sp>
          <p:nvSpPr>
            <p:cNvPr id="26" name="TextBox 26"/>
            <p:cNvSpPr txBox="1"/>
            <p:nvPr/>
          </p:nvSpPr>
          <p:spPr bwMode="auto">
            <a:xfrm>
              <a:off x="0" y="-47625"/>
              <a:ext cx="1829309" cy="4541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  <a:defRPr/>
              </a:pPr>
              <a:endParaRPr/>
            </a:p>
          </p:txBody>
        </p:sp>
      </p:grpSp>
      <p:sp>
        <p:nvSpPr>
          <p:cNvPr id="157578645" name="TextBox 27"/>
          <p:cNvSpPr txBox="1"/>
          <p:nvPr/>
        </p:nvSpPr>
        <p:spPr bwMode="auto">
          <a:xfrm rot="0">
            <a:off x="1888345" y="5157198"/>
            <a:ext cx="6776387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Why 18650 ?</a:t>
            </a:r>
            <a:endParaRPr/>
          </a:p>
        </p:txBody>
      </p:sp>
      <p:sp>
        <p:nvSpPr>
          <p:cNvPr id="1176693471" name="Freeform 28"/>
          <p:cNvSpPr/>
          <p:nvPr/>
        </p:nvSpPr>
        <p:spPr bwMode="auto">
          <a:xfrm rot="0" flipH="0" flipV="0">
            <a:off x="1450007" y="5114720"/>
            <a:ext cx="967522" cy="967522"/>
          </a:xfrm>
          <a:custGeom>
            <a:avLst/>
            <a:gdLst/>
            <a:ahLst/>
            <a:cxnLst/>
            <a:rect l="l" t="t" r="r" b="b"/>
            <a:pathLst>
              <a:path w="967522" h="967522" fill="norm" stroke="1" extrusionOk="0">
                <a:moveTo>
                  <a:pt x="0" y="0"/>
                </a:moveTo>
                <a:lnTo>
                  <a:pt x="967522" y="0"/>
                </a:lnTo>
                <a:lnTo>
                  <a:pt x="967522" y="967521"/>
                </a:lnTo>
                <a:lnTo>
                  <a:pt x="0" y="96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grpSp>
        <p:nvGrpSpPr>
          <p:cNvPr id="84410409" name="Group 29"/>
          <p:cNvGrpSpPr/>
          <p:nvPr/>
        </p:nvGrpSpPr>
        <p:grpSpPr bwMode="auto">
          <a:xfrm rot="0">
            <a:off x="9763872" y="5514002"/>
            <a:ext cx="7797916" cy="2316579"/>
            <a:chOff x="0" y="0"/>
            <a:chExt cx="2053772" cy="610128"/>
          </a:xfrm>
        </p:grpSpPr>
        <p:sp>
          <p:nvSpPr>
            <p:cNvPr id="30" name="Freeform 30"/>
            <p:cNvSpPr/>
            <p:nvPr/>
          </p:nvSpPr>
          <p:spPr bwMode="auto">
            <a:xfrm rot="0" flipH="0" flipV="0">
              <a:off x="0" y="0"/>
              <a:ext cx="2053772" cy="610128"/>
            </a:xfrm>
            <a:custGeom>
              <a:avLst/>
              <a:gdLst/>
              <a:ahLst/>
              <a:cxnLst/>
              <a:rect l="l" t="t" r="r" b="b"/>
              <a:pathLst>
                <a:path w="2053772" h="610128" fill="norm" stroke="1" extrusionOk="0">
                  <a:moveTo>
                    <a:pt x="50634" y="0"/>
                  </a:moveTo>
                  <a:lnTo>
                    <a:pt x="2003139" y="0"/>
                  </a:lnTo>
                  <a:cubicBezTo>
                    <a:pt x="2016567" y="0"/>
                    <a:pt x="2029446" y="5335"/>
                    <a:pt x="2038942" y="14830"/>
                  </a:cubicBezTo>
                  <a:cubicBezTo>
                    <a:pt x="2048438" y="24326"/>
                    <a:pt x="2053772" y="37205"/>
                    <a:pt x="2053772" y="50634"/>
                  </a:cubicBezTo>
                  <a:lnTo>
                    <a:pt x="2053772" y="559494"/>
                  </a:lnTo>
                  <a:cubicBezTo>
                    <a:pt x="2053772" y="587458"/>
                    <a:pt x="2031103" y="610128"/>
                    <a:pt x="2003139" y="610128"/>
                  </a:cubicBezTo>
                  <a:lnTo>
                    <a:pt x="50634" y="610128"/>
                  </a:lnTo>
                  <a:cubicBezTo>
                    <a:pt x="37205" y="610128"/>
                    <a:pt x="24326" y="604793"/>
                    <a:pt x="14830" y="595297"/>
                  </a:cubicBezTo>
                  <a:cubicBezTo>
                    <a:pt x="5335" y="585802"/>
                    <a:pt x="0" y="572923"/>
                    <a:pt x="0" y="559494"/>
                  </a:cubicBezTo>
                  <a:lnTo>
                    <a:pt x="0" y="50634"/>
                  </a:lnTo>
                  <a:cubicBezTo>
                    <a:pt x="0" y="37205"/>
                    <a:pt x="5335" y="24326"/>
                    <a:pt x="14830" y="14830"/>
                  </a:cubicBezTo>
                  <a:cubicBezTo>
                    <a:pt x="24326" y="5335"/>
                    <a:pt x="37205" y="0"/>
                    <a:pt x="50634" y="0"/>
                  </a:cubicBezTo>
                  <a:close/>
                </a:path>
              </a:pathLst>
            </a:custGeom>
            <a:solidFill>
              <a:srgbClr val="EDEFF0"/>
            </a:solidFill>
          </p:spPr>
        </p:sp>
        <p:sp>
          <p:nvSpPr>
            <p:cNvPr id="31" name="TextBox 31"/>
            <p:cNvSpPr txBox="1"/>
            <p:nvPr/>
          </p:nvSpPr>
          <p:spPr bwMode="auto">
            <a:xfrm>
              <a:off x="0" y="-47625"/>
              <a:ext cx="2053772" cy="65775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  <a:defRPr/>
              </a:pPr>
              <a:endParaRPr/>
            </a:p>
          </p:txBody>
        </p:sp>
      </p:grpSp>
      <p:sp>
        <p:nvSpPr>
          <p:cNvPr id="637102039" name="TextBox 32"/>
          <p:cNvSpPr txBox="1"/>
          <p:nvPr/>
        </p:nvSpPr>
        <p:spPr bwMode="auto">
          <a:xfrm rot="0">
            <a:off x="10785402" y="5799752"/>
            <a:ext cx="677638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Electrical equivalent</a:t>
            </a:r>
            <a:endParaRPr/>
          </a:p>
          <a:p>
            <a:pPr algn="ctr">
              <a:lnSpc>
                <a:spcPts val="7000"/>
              </a:lnSpc>
              <a:defRPr/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&amp; Simulation</a:t>
            </a:r>
            <a:endParaRPr/>
          </a:p>
        </p:txBody>
      </p:sp>
      <p:sp>
        <p:nvSpPr>
          <p:cNvPr id="986300934" name="Freeform 33"/>
          <p:cNvSpPr/>
          <p:nvPr/>
        </p:nvSpPr>
        <p:spPr bwMode="auto">
          <a:xfrm rot="0" flipH="0" flipV="0">
            <a:off x="9999152" y="5827951"/>
            <a:ext cx="967522" cy="967522"/>
          </a:xfrm>
          <a:custGeom>
            <a:avLst/>
            <a:gdLst/>
            <a:ahLst/>
            <a:cxnLst/>
            <a:rect l="l" t="t" r="r" b="b"/>
            <a:pathLst>
              <a:path w="967522" h="967522" fill="norm" stroke="1" extrusionOk="0">
                <a:moveTo>
                  <a:pt x="0" y="0"/>
                </a:moveTo>
                <a:lnTo>
                  <a:pt x="967522" y="0"/>
                </a:lnTo>
                <a:lnTo>
                  <a:pt x="967522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456846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6732" y="-77229"/>
            <a:ext cx="7715249" cy="10287000"/>
          </a:xfrm>
          <a:prstGeom prst="rect">
            <a:avLst/>
          </a:prstGeom>
        </p:spPr>
      </p:pic>
      <p:pic>
        <p:nvPicPr>
          <p:cNvPr id="11237597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938178" y="0"/>
            <a:ext cx="7715249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33003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68219" y="0"/>
            <a:ext cx="7715249" cy="10287000"/>
          </a:xfrm>
          <a:prstGeom prst="rect">
            <a:avLst/>
          </a:prstGeom>
        </p:spPr>
      </p:pic>
      <p:pic>
        <p:nvPicPr>
          <p:cNvPr id="8963046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967658" y="0"/>
            <a:ext cx="7715249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84370342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30224" t="0" r="30224" b="0"/>
              <a:stretch/>
            </a:blipFill>
          </p:spPr>
        </p:sp>
      </p:grpSp>
      <p:grpSp>
        <p:nvGrpSpPr>
          <p:cNvPr id="1555592610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1304816762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978450959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619382193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410902873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SECTION 4</a:t>
            </a:r>
            <a:endParaRPr/>
          </a:p>
        </p:txBody>
      </p:sp>
      <p:sp>
        <p:nvSpPr>
          <p:cNvPr id="1459550274" name="TextBox 13"/>
          <p:cNvSpPr txBox="1"/>
          <p:nvPr/>
        </p:nvSpPr>
        <p:spPr bwMode="auto">
          <a:xfrm rot="0">
            <a:off x="562103" y="4953000"/>
            <a:ext cx="11687108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COOLING</a:t>
            </a:r>
            <a:endParaRPr/>
          </a:p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EQUATIONS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851440" name="Freeform 2"/>
          <p:cNvSpPr/>
          <p:nvPr/>
        </p:nvSpPr>
        <p:spPr bwMode="auto">
          <a:xfrm rot="0" flipH="0" flipV="0">
            <a:off x="12536690" y="6683226"/>
            <a:ext cx="5649260" cy="3153787"/>
          </a:xfrm>
          <a:custGeom>
            <a:avLst/>
            <a:gdLst/>
            <a:ahLst/>
            <a:cxnLst/>
            <a:rect l="l" t="t" r="r" b="b"/>
            <a:pathLst>
              <a:path w="5649260" h="3153787" fill="norm" stroke="1" extrusionOk="0">
                <a:moveTo>
                  <a:pt x="0" y="0"/>
                </a:moveTo>
                <a:lnTo>
                  <a:pt x="5649260" y="0"/>
                </a:lnTo>
                <a:lnTo>
                  <a:pt x="5649260" y="3153787"/>
                </a:lnTo>
                <a:lnTo>
                  <a:pt x="0" y="315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88062971" name="Freeform 3"/>
          <p:cNvSpPr/>
          <p:nvPr/>
        </p:nvSpPr>
        <p:spPr bwMode="auto">
          <a:xfrm rot="0" flipH="0" flipV="0">
            <a:off x="12536690" y="3728569"/>
            <a:ext cx="5649260" cy="3232505"/>
          </a:xfrm>
          <a:custGeom>
            <a:avLst/>
            <a:gdLst/>
            <a:ahLst/>
            <a:cxnLst/>
            <a:rect l="l" t="t" r="r" b="b"/>
            <a:pathLst>
              <a:path w="5649260" h="3232505" fill="norm" stroke="1" extrusionOk="0">
                <a:moveTo>
                  <a:pt x="0" y="0"/>
                </a:moveTo>
                <a:lnTo>
                  <a:pt x="5649260" y="0"/>
                </a:lnTo>
                <a:lnTo>
                  <a:pt x="5649260" y="3232505"/>
                </a:lnTo>
                <a:lnTo>
                  <a:pt x="0" y="323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373723529" name="TextBox 4"/>
          <p:cNvSpPr txBox="1"/>
          <p:nvPr/>
        </p:nvSpPr>
        <p:spPr bwMode="auto">
          <a:xfrm rot="0">
            <a:off x="-538245" y="233680"/>
            <a:ext cx="1844947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  <a:defRPr/>
            </a:pPr>
            <a:r>
              <a:rPr lang="en-US" sz="4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Battery Thermal Management Systems (BTMS) – Strategies</a:t>
            </a:r>
            <a:endParaRPr/>
          </a:p>
        </p:txBody>
      </p:sp>
      <p:sp>
        <p:nvSpPr>
          <p:cNvPr id="977547190" name="TextBox 5"/>
          <p:cNvSpPr txBox="1"/>
          <p:nvPr/>
        </p:nvSpPr>
        <p:spPr bwMode="auto">
          <a:xfrm rot="0">
            <a:off x="449860" y="1501898"/>
            <a:ext cx="1208682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Air Cooling: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Pros: Simple, lightweight, and low cost.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Cons: Low heat transfer coefficient; struggles with high C-rates and large packs.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  <p:sp>
        <p:nvSpPr>
          <p:cNvPr id="1600535613" name="TextBox 6"/>
          <p:cNvSpPr txBox="1"/>
          <p:nvPr/>
        </p:nvSpPr>
        <p:spPr bwMode="auto">
          <a:xfrm rot="0">
            <a:off x="449860" y="4204174"/>
            <a:ext cx="13387983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Phase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Change Materials (PCM):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Pros: Passive cooling (no power needed); excellent at absorbing peak heat (Latent Heat).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Cons: Adds weight; low thermal conductivity (often needs fins or metal foam).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  <p:sp>
        <p:nvSpPr>
          <p:cNvPr id="2134912315" name="TextBox 7"/>
          <p:cNvSpPr txBox="1"/>
          <p:nvPr/>
        </p:nvSpPr>
        <p:spPr bwMode="auto">
          <a:xfrm rot="0">
            <a:off x="295401" y="6878899"/>
            <a:ext cx="1208682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Liqu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id Cooling: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Pros: High thermal conductivity and heat capacity; very compact and efficient.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Cons: Complex design (pumps, seals); risk of leakage; higher cost.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2381087" name="Freeform 2"/>
          <p:cNvSpPr/>
          <p:nvPr/>
        </p:nvSpPr>
        <p:spPr bwMode="auto">
          <a:xfrm rot="0" flipH="0" flipV="0">
            <a:off x="1028700" y="2581352"/>
            <a:ext cx="6884089" cy="1587165"/>
          </a:xfrm>
          <a:custGeom>
            <a:avLst/>
            <a:gdLst/>
            <a:ahLst/>
            <a:cxnLst/>
            <a:rect l="l" t="t" r="r" b="b"/>
            <a:pathLst>
              <a:path w="6884089" h="1587165" fill="norm" stroke="1" extrusionOk="0">
                <a:moveTo>
                  <a:pt x="0" y="0"/>
                </a:moveTo>
                <a:lnTo>
                  <a:pt x="6884089" y="0"/>
                </a:lnTo>
                <a:lnTo>
                  <a:pt x="6884089" y="1587165"/>
                </a:lnTo>
                <a:lnTo>
                  <a:pt x="0" y="158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44343238" name="Freeform 3"/>
          <p:cNvSpPr/>
          <p:nvPr/>
        </p:nvSpPr>
        <p:spPr bwMode="auto">
          <a:xfrm rot="0" flipH="0" flipV="0">
            <a:off x="8718110" y="2277866"/>
            <a:ext cx="9295410" cy="4837407"/>
          </a:xfrm>
          <a:custGeom>
            <a:avLst/>
            <a:gdLst/>
            <a:ahLst/>
            <a:cxnLst/>
            <a:rect l="l" t="t" r="r" b="b"/>
            <a:pathLst>
              <a:path w="9295410" h="4837407" fill="norm" stroke="1" extrusionOk="0">
                <a:moveTo>
                  <a:pt x="0" y="0"/>
                </a:moveTo>
                <a:lnTo>
                  <a:pt x="9295410" y="0"/>
                </a:lnTo>
                <a:lnTo>
                  <a:pt x="9295410" y="4837407"/>
                </a:lnTo>
                <a:lnTo>
                  <a:pt x="0" y="483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135300877" name="TextBox 4"/>
          <p:cNvSpPr txBox="1"/>
          <p:nvPr/>
        </p:nvSpPr>
        <p:spPr bwMode="auto">
          <a:xfrm rot="0">
            <a:off x="274480" y="-95250"/>
            <a:ext cx="94092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Convection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Cooling Equation</a:t>
            </a:r>
            <a:endParaRPr/>
          </a:p>
        </p:txBody>
      </p:sp>
      <p:sp>
        <p:nvSpPr>
          <p:cNvPr id="1314577797" name="TextBox 5"/>
          <p:cNvSpPr txBox="1"/>
          <p:nvPr/>
        </p:nvSpPr>
        <p:spPr bwMode="auto">
          <a:xfrm rot="0">
            <a:off x="274480" y="1179558"/>
            <a:ext cx="17739040" cy="160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 heat remove</a:t>
            </a: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 from the cell surface to the cooling medium is governed by Newton’s Law of Cooling:</a:t>
            </a:r>
            <a:endParaRPr/>
          </a:p>
          <a:p>
            <a:pPr algn="l">
              <a:lnSpc>
                <a:spcPts val="4292"/>
              </a:lnSpc>
              <a:defRPr/>
            </a:pPr>
            <a:endParaRPr/>
          </a:p>
        </p:txBody>
      </p:sp>
      <p:sp>
        <p:nvSpPr>
          <p:cNvPr id="565068742" name="TextBox 6"/>
          <p:cNvSpPr txBox="1"/>
          <p:nvPr/>
        </p:nvSpPr>
        <p:spPr bwMode="auto">
          <a:xfrm rot="0">
            <a:off x="274480" y="4538980"/>
            <a:ext cx="8443630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where: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h: Convective Heat Transfer Coefficient (W/m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2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.K) . This value depends on the fluid velocity and properties. 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: Surface area of the 18650 cell (Cylindrical surface).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s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:  Temperature of the cell surface.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T∞: Temperature of the cooling fluid (Coolant/Air) at the inlet.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2530489" name="Freeform 2"/>
          <p:cNvSpPr/>
          <p:nvPr/>
        </p:nvSpPr>
        <p:spPr bwMode="auto">
          <a:xfrm rot="0" flipH="0" flipV="0">
            <a:off x="8001083" y="-83896"/>
            <a:ext cx="10453000" cy="10454793"/>
          </a:xfrm>
          <a:custGeom>
            <a:avLst/>
            <a:gdLst/>
            <a:ahLst/>
            <a:cxnLst/>
            <a:rect l="l" t="t" r="r" b="b"/>
            <a:pathLst>
              <a:path w="10453000" h="10454793" fill="norm" stroke="1" extrusionOk="0">
                <a:moveTo>
                  <a:pt x="0" y="0"/>
                </a:moveTo>
                <a:lnTo>
                  <a:pt x="10453000" y="0"/>
                </a:lnTo>
                <a:lnTo>
                  <a:pt x="10453000" y="10454794"/>
                </a:lnTo>
                <a:lnTo>
                  <a:pt x="0" y="1045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27558" r="0" b="27557"/>
            <a:stretch/>
          </a:blipFill>
        </p:spPr>
      </p:sp>
      <p:sp>
        <p:nvSpPr>
          <p:cNvPr id="698100369" name="Freeform 3"/>
          <p:cNvSpPr/>
          <p:nvPr/>
        </p:nvSpPr>
        <p:spPr bwMode="auto">
          <a:xfrm rot="0" flipH="0" flipV="0">
            <a:off x="202999" y="-201747"/>
            <a:ext cx="7798085" cy="10690494"/>
          </a:xfrm>
          <a:custGeom>
            <a:avLst/>
            <a:gdLst/>
            <a:ahLst/>
            <a:cxnLst/>
            <a:rect l="l" t="t" r="r" b="b"/>
            <a:pathLst>
              <a:path w="7798085" h="10690494" fill="norm" stroke="1" extrusionOk="0">
                <a:moveTo>
                  <a:pt x="0" y="0"/>
                </a:moveTo>
                <a:lnTo>
                  <a:pt x="7798085" y="0"/>
                </a:lnTo>
                <a:lnTo>
                  <a:pt x="7798085" y="10690494"/>
                </a:lnTo>
                <a:lnTo>
                  <a:pt x="0" y="10690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6084" t="1235" r="0" b="1233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908090" name="Freeform 2"/>
          <p:cNvSpPr/>
          <p:nvPr/>
        </p:nvSpPr>
        <p:spPr bwMode="auto">
          <a:xfrm rot="0" flipH="0" flipV="0">
            <a:off x="349964" y="0"/>
            <a:ext cx="7948245" cy="11929824"/>
          </a:xfrm>
          <a:custGeom>
            <a:avLst/>
            <a:gdLst/>
            <a:ahLst/>
            <a:cxnLst/>
            <a:rect l="l" t="t" r="r" b="b"/>
            <a:pathLst>
              <a:path w="7948245" h="11929824" fill="norm" stroke="1" extrusionOk="0">
                <a:moveTo>
                  <a:pt x="0" y="0"/>
                </a:moveTo>
                <a:lnTo>
                  <a:pt x="7948245" y="0"/>
                </a:lnTo>
                <a:lnTo>
                  <a:pt x="7948245" y="11929824"/>
                </a:lnTo>
                <a:lnTo>
                  <a:pt x="0" y="1192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44830778" name="Freeform 3"/>
          <p:cNvSpPr/>
          <p:nvPr/>
        </p:nvSpPr>
        <p:spPr bwMode="auto">
          <a:xfrm rot="0" flipH="0" flipV="0">
            <a:off x="8082534" y="0"/>
            <a:ext cx="10418492" cy="10598261"/>
          </a:xfrm>
          <a:custGeom>
            <a:avLst/>
            <a:gdLst/>
            <a:ahLst/>
            <a:cxnLst/>
            <a:rect l="l" t="t" r="r" b="b"/>
            <a:pathLst>
              <a:path w="10418492" h="10598261" fill="norm" stroke="1" extrusionOk="0">
                <a:moveTo>
                  <a:pt x="0" y="0"/>
                </a:moveTo>
                <a:lnTo>
                  <a:pt x="10418492" y="0"/>
                </a:lnTo>
                <a:lnTo>
                  <a:pt x="10418492" y="10598261"/>
                </a:lnTo>
                <a:lnTo>
                  <a:pt x="0" y="10598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12679" r="0" b="12679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228435" name="Freeform 2"/>
          <p:cNvSpPr/>
          <p:nvPr/>
        </p:nvSpPr>
        <p:spPr bwMode="auto">
          <a:xfrm rot="0" flipH="0" flipV="0">
            <a:off x="1028700" y="2800073"/>
            <a:ext cx="2969552" cy="2067202"/>
          </a:xfrm>
          <a:custGeom>
            <a:avLst/>
            <a:gdLst/>
            <a:ahLst/>
            <a:cxnLst/>
            <a:rect l="l" t="t" r="r" b="b"/>
            <a:pathLst>
              <a:path w="2969552" h="2067202" fill="norm" stroke="1" extrusionOk="0">
                <a:moveTo>
                  <a:pt x="0" y="0"/>
                </a:moveTo>
                <a:lnTo>
                  <a:pt x="2969552" y="0"/>
                </a:lnTo>
                <a:lnTo>
                  <a:pt x="2969552" y="2067202"/>
                </a:lnTo>
                <a:lnTo>
                  <a:pt x="0" y="2067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931764155" name="Freeform 3"/>
          <p:cNvSpPr/>
          <p:nvPr/>
        </p:nvSpPr>
        <p:spPr bwMode="auto">
          <a:xfrm rot="0" flipH="0" flipV="0">
            <a:off x="639564" y="5143500"/>
            <a:ext cx="4175313" cy="1844516"/>
          </a:xfrm>
          <a:custGeom>
            <a:avLst/>
            <a:gdLst/>
            <a:ahLst/>
            <a:cxnLst/>
            <a:rect l="l" t="t" r="r" b="b"/>
            <a:pathLst>
              <a:path w="4175313" h="1844516" fill="norm" stroke="1" extrusionOk="0">
                <a:moveTo>
                  <a:pt x="0" y="0"/>
                </a:moveTo>
                <a:lnTo>
                  <a:pt x="4175312" y="0"/>
                </a:lnTo>
                <a:lnTo>
                  <a:pt x="4175312" y="1844516"/>
                </a:lnTo>
                <a:lnTo>
                  <a:pt x="0" y="184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2093368159" name="Freeform 4"/>
          <p:cNvSpPr/>
          <p:nvPr/>
        </p:nvSpPr>
        <p:spPr bwMode="auto">
          <a:xfrm rot="0" flipH="0" flipV="0">
            <a:off x="234912" y="7264241"/>
            <a:ext cx="5958574" cy="1732634"/>
          </a:xfrm>
          <a:custGeom>
            <a:avLst/>
            <a:gdLst/>
            <a:ahLst/>
            <a:cxnLst/>
            <a:rect l="l" t="t" r="r" b="b"/>
            <a:pathLst>
              <a:path w="5958574" h="1732635" fill="norm" stroke="1" extrusionOk="0">
                <a:moveTo>
                  <a:pt x="0" y="0"/>
                </a:moveTo>
                <a:lnTo>
                  <a:pt x="5958574" y="0"/>
                </a:lnTo>
                <a:lnTo>
                  <a:pt x="5958574" y="1732635"/>
                </a:lnTo>
                <a:lnTo>
                  <a:pt x="0" y="1732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595483850" name="TextBox 5"/>
          <p:cNvSpPr txBox="1"/>
          <p:nvPr/>
        </p:nvSpPr>
        <p:spPr bwMode="auto">
          <a:xfrm rot="0">
            <a:off x="639564" y="141605"/>
            <a:ext cx="85044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hermal Resistance Model</a:t>
            </a:r>
            <a:endParaRPr/>
          </a:p>
        </p:txBody>
      </p:sp>
      <p:sp>
        <p:nvSpPr>
          <p:cNvPr id="1525032794" name="TextBox 6"/>
          <p:cNvSpPr txBox="1"/>
          <p:nvPr/>
        </p:nvSpPr>
        <p:spPr bwMode="auto">
          <a:xfrm rot="0">
            <a:off x="639564" y="1234372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To simplify the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heat path from the battery core to the coolant, we use the electrical analogy (Ohm’s Law):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212026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34688" y="761999"/>
            <a:ext cx="10915649" cy="876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1001" name="Freeform 2"/>
          <p:cNvSpPr/>
          <p:nvPr/>
        </p:nvSpPr>
        <p:spPr bwMode="auto">
          <a:xfrm rot="0" flipH="0" flipV="0">
            <a:off x="2122021" y="2610457"/>
            <a:ext cx="3430578" cy="2533043"/>
          </a:xfrm>
          <a:custGeom>
            <a:avLst/>
            <a:gdLst/>
            <a:ahLst/>
            <a:cxnLst/>
            <a:rect l="l" t="t" r="r" b="b"/>
            <a:pathLst>
              <a:path w="3430578" h="2533043" fill="norm" stroke="1" extrusionOk="0">
                <a:moveTo>
                  <a:pt x="0" y="0"/>
                </a:moveTo>
                <a:lnTo>
                  <a:pt x="3430578" y="0"/>
                </a:lnTo>
                <a:lnTo>
                  <a:pt x="3430578" y="2533043"/>
                </a:lnTo>
                <a:lnTo>
                  <a:pt x="0" y="2533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393060703" name="Freeform 3"/>
          <p:cNvSpPr/>
          <p:nvPr/>
        </p:nvSpPr>
        <p:spPr bwMode="auto">
          <a:xfrm rot="0" flipH="0" flipV="0">
            <a:off x="2240468" y="6599221"/>
            <a:ext cx="3193682" cy="2054193"/>
          </a:xfrm>
          <a:custGeom>
            <a:avLst/>
            <a:gdLst/>
            <a:ahLst/>
            <a:cxnLst/>
            <a:rect l="l" t="t" r="r" b="b"/>
            <a:pathLst>
              <a:path w="3193683" h="2054193" fill="norm" stroke="1" extrusionOk="0">
                <a:moveTo>
                  <a:pt x="0" y="0"/>
                </a:moveTo>
                <a:lnTo>
                  <a:pt x="3193683" y="0"/>
                </a:lnTo>
                <a:lnTo>
                  <a:pt x="3193683" y="2054193"/>
                </a:lnTo>
                <a:lnTo>
                  <a:pt x="0" y="205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10563" r="0" b="0"/>
            <a:stretch/>
          </a:blipFill>
        </p:spPr>
      </p:sp>
      <p:sp>
        <p:nvSpPr>
          <p:cNvPr id="835764030" name="Freeform 4"/>
          <p:cNvSpPr/>
          <p:nvPr/>
        </p:nvSpPr>
        <p:spPr bwMode="auto">
          <a:xfrm rot="0" flipH="0" flipV="0">
            <a:off x="6845145" y="2559512"/>
            <a:ext cx="3895557" cy="2583988"/>
          </a:xfrm>
          <a:custGeom>
            <a:avLst/>
            <a:gdLst/>
            <a:ahLst/>
            <a:cxnLst/>
            <a:rect l="l" t="t" r="r" b="b"/>
            <a:pathLst>
              <a:path w="3895557" h="2583988" fill="norm" stroke="1" extrusionOk="0">
                <a:moveTo>
                  <a:pt x="0" y="0"/>
                </a:moveTo>
                <a:lnTo>
                  <a:pt x="3895557" y="0"/>
                </a:lnTo>
                <a:lnTo>
                  <a:pt x="3895557" y="2583988"/>
                </a:lnTo>
                <a:lnTo>
                  <a:pt x="0" y="2583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751407757" name="TextBox 5"/>
          <p:cNvSpPr txBox="1"/>
          <p:nvPr/>
        </p:nvSpPr>
        <p:spPr bwMode="auto">
          <a:xfrm rot="0">
            <a:off x="0" y="141605"/>
            <a:ext cx="95088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Dimensionless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Numbers</a:t>
            </a:r>
            <a:endParaRPr/>
          </a:p>
        </p:txBody>
      </p:sp>
      <p:sp>
        <p:nvSpPr>
          <p:cNvPr id="1427484329" name="TextBox 6"/>
          <p:cNvSpPr txBox="1"/>
          <p:nvPr/>
        </p:nvSpPr>
        <p:spPr bwMode="auto">
          <a:xfrm rot="0">
            <a:off x="284327" y="1669098"/>
            <a:ext cx="65608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Reynol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ds Number</a:t>
            </a:r>
            <a:endParaRPr/>
          </a:p>
        </p:txBody>
      </p:sp>
      <p:sp>
        <p:nvSpPr>
          <p:cNvPr id="2060620208" name="TextBox 7"/>
          <p:cNvSpPr txBox="1"/>
          <p:nvPr/>
        </p:nvSpPr>
        <p:spPr bwMode="auto">
          <a:xfrm rot="0">
            <a:off x="6679072" y="1669098"/>
            <a:ext cx="65608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Nusselt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Number</a:t>
            </a:r>
            <a:endParaRPr/>
          </a:p>
        </p:txBody>
      </p:sp>
      <p:sp>
        <p:nvSpPr>
          <p:cNvPr id="803904993" name="TextBox 8"/>
          <p:cNvSpPr txBox="1"/>
          <p:nvPr/>
        </p:nvSpPr>
        <p:spPr bwMode="auto">
          <a:xfrm rot="0">
            <a:off x="2272190" y="5656246"/>
            <a:ext cx="32804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Prandtl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Number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20451275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33329" t="0" r="33329" b="0"/>
              <a:stretch/>
            </a:blipFill>
          </p:spPr>
        </p:sp>
      </p:grpSp>
      <p:grpSp>
        <p:nvGrpSpPr>
          <p:cNvPr id="1716638584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A85A0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2019349050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85A0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646571244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27664981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862979573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065267"/>
                </a:solidFill>
                <a:latin typeface="DM Sans Bold"/>
                <a:ea typeface="DM Sans Bold"/>
                <a:cs typeface="DM Sans Bold"/>
              </a:rPr>
              <a:t>SECTION 1</a:t>
            </a:r>
            <a:endParaRPr/>
          </a:p>
        </p:txBody>
      </p:sp>
      <p:sp>
        <p:nvSpPr>
          <p:cNvPr id="1037147617" name="TextBox 13"/>
          <p:cNvSpPr txBox="1"/>
          <p:nvPr/>
        </p:nvSpPr>
        <p:spPr bwMode="auto">
          <a:xfrm rot="0">
            <a:off x="562103" y="6214060"/>
            <a:ext cx="11687108" cy="204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6"/>
              </a:lnSpc>
              <a:defRPr/>
            </a:pPr>
            <a:r>
              <a:rPr lang="en-US" sz="12000" b="1">
                <a:solidFill>
                  <a:srgbClr val="065267"/>
                </a:solidFill>
                <a:latin typeface="DM Sans Bold"/>
                <a:ea typeface="DM Sans Bold"/>
                <a:cs typeface="DM Sans Bold"/>
              </a:rPr>
              <a:t>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183936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2945" y="180202"/>
            <a:ext cx="8208187" cy="10287000"/>
          </a:xfrm>
          <a:prstGeom prst="rect">
            <a:avLst/>
          </a:prstGeom>
        </p:spPr>
      </p:pic>
      <p:pic>
        <p:nvPicPr>
          <p:cNvPr id="2761835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86122" y="-51486"/>
            <a:ext cx="7080348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7468559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10532" t="0" r="10531" b="0"/>
              <a:stretch/>
            </a:blipFill>
          </p:spPr>
        </p:sp>
      </p:grpSp>
      <p:grpSp>
        <p:nvGrpSpPr>
          <p:cNvPr id="610071622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642473995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201754151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943129701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198872081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SECTION 5</a:t>
            </a:r>
            <a:endParaRPr/>
          </a:p>
        </p:txBody>
      </p:sp>
      <p:sp>
        <p:nvSpPr>
          <p:cNvPr id="425883213" name="TextBox 13"/>
          <p:cNvSpPr txBox="1"/>
          <p:nvPr/>
        </p:nvSpPr>
        <p:spPr bwMode="auto">
          <a:xfrm rot="0">
            <a:off x="562103" y="4953000"/>
            <a:ext cx="1168710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ELECTRICAL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752261" name="Freeform 2"/>
          <p:cNvSpPr/>
          <p:nvPr/>
        </p:nvSpPr>
        <p:spPr bwMode="auto">
          <a:xfrm rot="0" flipH="0" flipV="0">
            <a:off x="9439804" y="5558698"/>
            <a:ext cx="8089656" cy="4408862"/>
          </a:xfrm>
          <a:custGeom>
            <a:avLst/>
            <a:gdLst/>
            <a:ahLst/>
            <a:cxnLst/>
            <a:rect l="l" t="t" r="r" b="b"/>
            <a:pathLst>
              <a:path w="8089656" h="4408862" fill="norm" stroke="1" extrusionOk="0">
                <a:moveTo>
                  <a:pt x="0" y="0"/>
                </a:moveTo>
                <a:lnTo>
                  <a:pt x="8089656" y="0"/>
                </a:lnTo>
                <a:lnTo>
                  <a:pt x="8089656" y="4408863"/>
                </a:lnTo>
                <a:lnTo>
                  <a:pt x="0" y="440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843530377" name="TextBox 3"/>
          <p:cNvSpPr txBox="1"/>
          <p:nvPr/>
        </p:nvSpPr>
        <p:spPr bwMode="auto">
          <a:xfrm rot="0">
            <a:off x="469017" y="537527"/>
            <a:ext cx="130156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Electrical Characteristics of 18650 Cells</a:t>
            </a:r>
            <a:endParaRPr/>
          </a:p>
        </p:txBody>
      </p:sp>
      <p:sp>
        <p:nvSpPr>
          <p:cNvPr id="1762620264" name="TextBox 4"/>
          <p:cNvSpPr txBox="1"/>
          <p:nvPr/>
        </p:nvSpPr>
        <p:spPr bwMode="auto">
          <a:xfrm rot="0">
            <a:off x="469017" y="1800066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To accurately mo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del the heat generation, we must define the electrical boundaries of the chosen 18650 cell (e.g., Samsung 25R or LG HG2):</a:t>
            </a:r>
            <a:endParaRPr/>
          </a:p>
        </p:txBody>
      </p:sp>
      <p:sp>
        <p:nvSpPr>
          <p:cNvPr id="1473372413" name="TextBox 5"/>
          <p:cNvSpPr txBox="1"/>
          <p:nvPr/>
        </p:nvSpPr>
        <p:spPr bwMode="auto">
          <a:xfrm rot="0">
            <a:off x="469017" y="3127453"/>
            <a:ext cx="18061474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Nominal Voltage: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3.6V - 3.7V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Capacity (Ah)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: Typically 2500mAh to 3500m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Ah.</a:t>
            </a:r>
            <a:endParaRPr/>
          </a:p>
          <a:p>
            <a:pPr algn="l">
              <a:lnSpc>
                <a:spcPts val="3499"/>
              </a:lnSpc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      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Maximum Continuous Discharge Current: Essential for calculating peak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Q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gen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.        (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e.g., 20A).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Internal Resistance (R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):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The primary driver of Ohmic heating. Usually ranges from 15mΩ to 50 mΩ.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Charge/Discharge Cut-off Voltages: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4.2V (Upper) and 2.5V(Lower).</a:t>
            </a:r>
            <a:endParaRPr/>
          </a:p>
          <a:p>
            <a:pPr algn="ctr">
              <a:lnSpc>
                <a:spcPts val="3499"/>
              </a:lnSpc>
              <a:defRPr/>
            </a:pPr>
            <a:endParaRPr/>
          </a:p>
        </p:txBody>
      </p:sp>
      <p:pic>
        <p:nvPicPr>
          <p:cNvPr id="12360832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654188" y="5507211"/>
            <a:ext cx="6129405" cy="4083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0971022" name="Freeform 2"/>
          <p:cNvSpPr/>
          <p:nvPr/>
        </p:nvSpPr>
        <p:spPr bwMode="auto">
          <a:xfrm rot="0" flipH="0" flipV="0">
            <a:off x="9144000" y="5148807"/>
            <a:ext cx="7540353" cy="4109493"/>
          </a:xfrm>
          <a:custGeom>
            <a:avLst/>
            <a:gdLst/>
            <a:ahLst/>
            <a:cxnLst/>
            <a:rect l="l" t="t" r="r" b="b"/>
            <a:pathLst>
              <a:path w="7540353" h="4109493" fill="norm" stroke="1" extrusionOk="0">
                <a:moveTo>
                  <a:pt x="0" y="0"/>
                </a:moveTo>
                <a:lnTo>
                  <a:pt x="7540353" y="0"/>
                </a:lnTo>
                <a:lnTo>
                  <a:pt x="7540353" y="4109493"/>
                </a:lnTo>
                <a:lnTo>
                  <a:pt x="0" y="410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76968527" name="TextBox 3"/>
          <p:cNvSpPr txBox="1"/>
          <p:nvPr/>
        </p:nvSpPr>
        <p:spPr bwMode="auto">
          <a:xfrm rot="0">
            <a:off x="440232" y="141605"/>
            <a:ext cx="104525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Battery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Pack Configuration (S/P)</a:t>
            </a:r>
            <a:endParaRPr/>
          </a:p>
        </p:txBody>
      </p:sp>
      <p:sp>
        <p:nvSpPr>
          <p:cNvPr id="780587068" name="TextBox 4"/>
          <p:cNvSpPr txBox="1"/>
          <p:nvPr/>
        </p:nvSpPr>
        <p:spPr bwMode="auto">
          <a:xfrm rot="0">
            <a:off x="440232" y="1342498"/>
            <a:ext cx="153177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electrical arrangement directly dictates the thermal load distribution:</a:t>
            </a:r>
            <a:endParaRPr/>
          </a:p>
        </p:txBody>
      </p:sp>
      <p:sp>
        <p:nvSpPr>
          <p:cNvPr id="1724362708" name="TextBox 5"/>
          <p:cNvSpPr txBox="1"/>
          <p:nvPr/>
        </p:nvSpPr>
        <p:spPr bwMode="auto">
          <a:xfrm rot="0">
            <a:off x="0" y="2256262"/>
            <a:ext cx="18289080" cy="266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Series Configuration (s): Increases voltage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(V</a:t>
            </a:r>
            <a:r>
              <a:rPr lang="en-US" sz="25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total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= n x V</a:t>
            </a:r>
            <a:r>
              <a:rPr lang="en-US" sz="25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cell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)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. The same current flows through all cells, meaning uniform Ohmic heating if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R</a:t>
            </a:r>
            <a:r>
              <a:rPr lang="en-US" sz="25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is matche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Parallel Configuration (p): Increases capacity and current capability. Total current is split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(I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cell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= I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total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/ p)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Thermal Impact:  High current in parallel busbars can create "Hot Spots."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Mismatched internal resistance in parallel strings leads to "Current Imbalance," where one cell works harder and gets hotter than others.</a:t>
            </a:r>
            <a:endParaRPr/>
          </a:p>
        </p:txBody>
      </p:sp>
      <p:pic>
        <p:nvPicPr>
          <p:cNvPr id="7736230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1999" y="4999209"/>
            <a:ext cx="7619999" cy="5076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920015" name="Freeform 2"/>
          <p:cNvSpPr/>
          <p:nvPr/>
        </p:nvSpPr>
        <p:spPr bwMode="auto">
          <a:xfrm rot="0" flipH="0" flipV="0">
            <a:off x="5892443" y="4733282"/>
            <a:ext cx="8902187" cy="4851692"/>
          </a:xfrm>
          <a:custGeom>
            <a:avLst/>
            <a:gdLst/>
            <a:ahLst/>
            <a:cxnLst/>
            <a:rect l="l" t="t" r="r" b="b"/>
            <a:pathLst>
              <a:path w="8902187" h="4851692" fill="norm" stroke="1" extrusionOk="0">
                <a:moveTo>
                  <a:pt x="0" y="0"/>
                </a:moveTo>
                <a:lnTo>
                  <a:pt x="8902186" y="0"/>
                </a:lnTo>
                <a:lnTo>
                  <a:pt x="8902186" y="4851691"/>
                </a:lnTo>
                <a:lnTo>
                  <a:pt x="0" y="485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673657069" name="TextBox 3"/>
          <p:cNvSpPr txBox="1"/>
          <p:nvPr/>
        </p:nvSpPr>
        <p:spPr bwMode="auto">
          <a:xfrm rot="0">
            <a:off x="475511" y="316708"/>
            <a:ext cx="114449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Battery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Management System (BMS)</a:t>
            </a:r>
            <a:endParaRPr/>
          </a:p>
        </p:txBody>
      </p:sp>
      <p:sp>
        <p:nvSpPr>
          <p:cNvPr id="452652013" name="TextBox 4"/>
          <p:cNvSpPr txBox="1"/>
          <p:nvPr/>
        </p:nvSpPr>
        <p:spPr bwMode="auto">
          <a:xfrm rot="0">
            <a:off x="475511" y="1429290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BMS is the interface between the electrical state and the thermal management system:</a:t>
            </a:r>
            <a:endParaRPr/>
          </a:p>
        </p:txBody>
      </p:sp>
      <p:sp>
        <p:nvSpPr>
          <p:cNvPr id="431473494" name="TextBox 5"/>
          <p:cNvSpPr txBox="1"/>
          <p:nvPr/>
        </p:nvSpPr>
        <p:spPr bwMode="auto">
          <a:xfrm rot="0">
            <a:off x="475511" y="2968625"/>
            <a:ext cx="1828800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Voltage Monitoring: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Ensuring no cell excee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ds 4.2V (preventing overcharge-induced heating).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Current Sensing: 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Monitoring for over-current scenarios that cause rapid temperature spikes.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Cell Balancing: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Maintaining equal State of Charge (SoC) across cells to prevent localized overheating.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Thermal Interlock: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The BMS can trigger the cooling system or "Derate" (limit) the power output if temperatures exceed 45℃.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0685699" name="Freeform 2"/>
          <p:cNvSpPr/>
          <p:nvPr/>
        </p:nvSpPr>
        <p:spPr bwMode="auto">
          <a:xfrm rot="0" flipH="0" flipV="0">
            <a:off x="10041969" y="2273922"/>
            <a:ext cx="7922543" cy="4317786"/>
          </a:xfrm>
          <a:custGeom>
            <a:avLst/>
            <a:gdLst/>
            <a:ahLst/>
            <a:cxnLst/>
            <a:rect l="l" t="t" r="r" b="b"/>
            <a:pathLst>
              <a:path w="7922543" h="4317786" fill="norm" stroke="1" extrusionOk="0">
                <a:moveTo>
                  <a:pt x="0" y="0"/>
                </a:moveTo>
                <a:lnTo>
                  <a:pt x="7922543" y="0"/>
                </a:lnTo>
                <a:lnTo>
                  <a:pt x="7922543" y="4317786"/>
                </a:lnTo>
                <a:lnTo>
                  <a:pt x="0" y="4317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561103483" name="TextBox 3"/>
          <p:cNvSpPr txBox="1"/>
          <p:nvPr/>
        </p:nvSpPr>
        <p:spPr bwMode="auto">
          <a:xfrm rot="0">
            <a:off x="717541" y="141605"/>
            <a:ext cx="99048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Electrical Protection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&amp; Sensing</a:t>
            </a:r>
            <a:endParaRPr/>
          </a:p>
        </p:txBody>
      </p:sp>
      <p:sp>
        <p:nvSpPr>
          <p:cNvPr id="212021789" name="TextBox 4"/>
          <p:cNvSpPr txBox="1"/>
          <p:nvPr/>
        </p:nvSpPr>
        <p:spPr bwMode="auto">
          <a:xfrm rot="0">
            <a:off x="294486" y="1702472"/>
            <a:ext cx="9257130" cy="61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Thermistor Placement (NTC/PTC): Strategic placement of sensors to capture the "hottest cell" in the pack.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Fusing Strategy: In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dividual cell fuses to prevent a single internal short circuit from causing a pack-wide thermal runaway.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Insulation Monitoring: Ensuring high-voltage (HV) components are electrically isolated from the metallic cooling plates/liquid.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State of Health (SoH) Estimation: Tracking how electrical degradation increases thermal output over the battery's lifespan.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06611133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30224" t="0" r="30224" b="0"/>
              <a:stretch/>
            </a:blipFill>
          </p:spPr>
        </p:sp>
      </p:grpSp>
      <p:grpSp>
        <p:nvGrpSpPr>
          <p:cNvPr id="950927864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135487261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0A0A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647430188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435518861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228531988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SECTION 6</a:t>
            </a:r>
            <a:endParaRPr/>
          </a:p>
        </p:txBody>
      </p:sp>
      <p:sp>
        <p:nvSpPr>
          <p:cNvPr id="1418642744" name="TextBox 13"/>
          <p:cNvSpPr txBox="1"/>
          <p:nvPr/>
        </p:nvSpPr>
        <p:spPr bwMode="auto">
          <a:xfrm rot="0">
            <a:off x="562103" y="4953000"/>
            <a:ext cx="1168710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042638"/>
                </a:solidFill>
                <a:latin typeface="DM Sans Bold"/>
                <a:ea typeface="DM Sans Bold"/>
                <a:cs typeface="DM Sans Bold"/>
              </a:rPr>
              <a:t>SIMULATION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9031993" name="TextBox 2"/>
          <p:cNvSpPr txBox="1"/>
          <p:nvPr/>
        </p:nvSpPr>
        <p:spPr bwMode="auto">
          <a:xfrm rot="0">
            <a:off x="450652" y="141605"/>
            <a:ext cx="1680864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athematical Modeling of 18650 Thermal Dynamics</a:t>
            </a:r>
            <a:endParaRPr/>
          </a:p>
        </p:txBody>
      </p:sp>
      <p:sp>
        <p:nvSpPr>
          <p:cNvPr id="968253735" name="TextBox 3"/>
          <p:cNvSpPr txBox="1"/>
          <p:nvPr/>
        </p:nvSpPr>
        <p:spPr bwMode="auto">
          <a:xfrm rot="0" flipH="0" flipV="0">
            <a:off x="700710" y="1216310"/>
            <a:ext cx="16653589" cy="120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Objective: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To predict the thermal behavior of a Panasonic NCR18650B cell under various load conditions.</a:t>
            </a:r>
            <a:endParaRPr/>
          </a:p>
        </p:txBody>
      </p:sp>
      <p:sp>
        <p:nvSpPr>
          <p:cNvPr id="1366255261" name="TextBox 4"/>
          <p:cNvSpPr txBox="1"/>
          <p:nvPr/>
        </p:nvSpPr>
        <p:spPr bwMode="auto">
          <a:xfrm rot="0" flipH="0" flipV="0">
            <a:off x="980878" y="3133831"/>
            <a:ext cx="12651891" cy="144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defRPr/>
            </a:pP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Mo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del Parameters:</a:t>
            </a:r>
            <a:endParaRPr/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  <a:defRPr/>
            </a:pP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Mass (m):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0.0465  kg | Specific Heat (C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): 950  J/kg.</a:t>
            </a:r>
            <a:endParaRPr/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  <a:defRPr/>
            </a:pP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Internal Resistance (R</a:t>
            </a:r>
            <a:r>
              <a:rPr lang="en-US" sz="2700" b="1" baseline="-2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int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): 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0.045 Ω (The primary source of Ohmic heating).</a:t>
            </a:r>
            <a:endParaRPr/>
          </a:p>
        </p:txBody>
      </p:sp>
      <p:sp>
        <p:nvSpPr>
          <p:cNvPr id="1129079863" name="TextBox 5"/>
          <p:cNvSpPr txBox="1"/>
          <p:nvPr/>
        </p:nvSpPr>
        <p:spPr bwMode="auto">
          <a:xfrm rot="0">
            <a:off x="1028700" y="5719723"/>
            <a:ext cx="1173182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defRPr/>
            </a:pP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Convective Environment: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h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 = 15  W/m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2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.K (Simulating forced air cooling).</a:t>
            </a:r>
            <a:endParaRPr/>
          </a:p>
        </p:txBody>
      </p:sp>
      <p:sp>
        <p:nvSpPr>
          <p:cNvPr id="697203116" name="TextBox 6"/>
          <p:cNvSpPr txBox="1"/>
          <p:nvPr/>
        </p:nvSpPr>
        <p:spPr bwMode="auto">
          <a:xfrm rot="0">
            <a:off x="1028700" y="7005698"/>
            <a:ext cx="1443689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defRPr/>
            </a:pP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Therm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al Time Constant (τ):  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Calculated as 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τ = (m.C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) / (h.A) ≅ 1063 S</a:t>
            </a:r>
            <a:endParaRPr/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  <a:defRPr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This defines how fast the cell reaches steady-state temperature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4945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2144" y="1470582"/>
            <a:ext cx="10006220" cy="5145430"/>
          </a:xfrm>
          <a:prstGeom prst="rect">
            <a:avLst/>
          </a:prstGeom>
        </p:spPr>
      </p:pic>
      <p:sp>
        <p:nvSpPr>
          <p:cNvPr id="1176549615" name=""/>
          <p:cNvSpPr txBox="1"/>
          <p:nvPr/>
        </p:nvSpPr>
        <p:spPr bwMode="auto">
          <a:xfrm rot="0" flipH="0" flipV="0">
            <a:off x="702144" y="386148"/>
            <a:ext cx="14593355" cy="823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 b="1"/>
              <a:t>Initial Values (Physical Constants For 18650 Cell):</a:t>
            </a:r>
            <a:endParaRPr sz="4800" b="1"/>
          </a:p>
        </p:txBody>
      </p:sp>
      <p:pic>
        <p:nvPicPr>
          <p:cNvPr id="17194767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70146" y="7048113"/>
            <a:ext cx="7600950" cy="303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194496" name="Freeform 2"/>
          <p:cNvSpPr/>
          <p:nvPr/>
        </p:nvSpPr>
        <p:spPr bwMode="auto">
          <a:xfrm rot="0" flipH="0" flipV="0">
            <a:off x="13126873" y="5143500"/>
            <a:ext cx="4888288" cy="4130603"/>
          </a:xfrm>
          <a:custGeom>
            <a:avLst/>
            <a:gdLst/>
            <a:ahLst/>
            <a:cxnLst/>
            <a:rect l="l" t="t" r="r" b="b"/>
            <a:pathLst>
              <a:path w="4888288" h="4130603" fill="norm" stroke="1" extrusionOk="0">
                <a:moveTo>
                  <a:pt x="0" y="0"/>
                </a:moveTo>
                <a:lnTo>
                  <a:pt x="4888288" y="0"/>
                </a:lnTo>
                <a:lnTo>
                  <a:pt x="4888288" y="4130603"/>
                </a:lnTo>
                <a:lnTo>
                  <a:pt x="0" y="4130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06557476" name="Freeform 3"/>
          <p:cNvSpPr/>
          <p:nvPr/>
        </p:nvSpPr>
        <p:spPr bwMode="auto">
          <a:xfrm rot="0" flipH="0" flipV="0">
            <a:off x="12854034" y="1356728"/>
            <a:ext cx="5433966" cy="3504908"/>
          </a:xfrm>
          <a:custGeom>
            <a:avLst/>
            <a:gdLst/>
            <a:ahLst/>
            <a:cxnLst/>
            <a:rect l="l" t="t" r="r" b="b"/>
            <a:pathLst>
              <a:path w="5433966" h="3504908" fill="norm" stroke="1" extrusionOk="0">
                <a:moveTo>
                  <a:pt x="0" y="0"/>
                </a:moveTo>
                <a:lnTo>
                  <a:pt x="5433966" y="0"/>
                </a:lnTo>
                <a:lnTo>
                  <a:pt x="5433966" y="3504908"/>
                </a:lnTo>
                <a:lnTo>
                  <a:pt x="0" y="3504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71427804" name="TextBox 4"/>
          <p:cNvSpPr txBox="1"/>
          <p:nvPr/>
        </p:nvSpPr>
        <p:spPr bwMode="auto">
          <a:xfrm rot="0">
            <a:off x="1028700" y="141605"/>
            <a:ext cx="140718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Temperature Evolution &amp;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Safety Boundaries</a:t>
            </a:r>
            <a:endParaRPr/>
          </a:p>
        </p:txBody>
      </p:sp>
      <p:sp>
        <p:nvSpPr>
          <p:cNvPr id="1016723985" name="TextBox 5"/>
          <p:cNvSpPr txBox="1"/>
          <p:nvPr/>
        </p:nvSpPr>
        <p:spPr bwMode="auto">
          <a:xfrm rot="0">
            <a:off x="527026" y="2798839"/>
            <a:ext cx="11587245" cy="539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2D Temporal Response: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At currents &gt; 6A, the cell exceeds the 60 ℃  safety limit within 20 minutes.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The curves follow an exponential rise: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T(t) = T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amb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+ ΔT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ss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(1-e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(-t/τ)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)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3D Thermal Envelope: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Visualizes the "Danger Zone" where Current and Time intersect.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Critical Observation: Sustained high-current discharge (&gt; 8A) without active cooling leads to rapid thermal limit violation.</a:t>
            </a:r>
            <a:endParaRPr/>
          </a:p>
          <a:p>
            <a:pPr algn="ctr">
              <a:lnSpc>
                <a:spcPts val="475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57661033" name="Group 2"/>
          <p:cNvGrpSpPr/>
          <p:nvPr/>
        </p:nvGrpSpPr>
        <p:grpSpPr bwMode="auto">
          <a:xfrm rot="0">
            <a:off x="11070785" y="2037705"/>
            <a:ext cx="4076859" cy="40768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28627"/>
              </a:srgbClr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137228491" name="Freeform 5"/>
          <p:cNvSpPr/>
          <p:nvPr/>
        </p:nvSpPr>
        <p:spPr bwMode="auto">
          <a:xfrm rot="-3194951" flipH="0" flipV="1">
            <a:off x="10540064" y="2010563"/>
            <a:ext cx="2597334" cy="3028961"/>
          </a:xfrm>
          <a:custGeom>
            <a:avLst/>
            <a:gdLst/>
            <a:ahLst/>
            <a:cxnLst/>
            <a:rect l="l" t="t" r="r" b="b"/>
            <a:pathLst>
              <a:path w="2597334" h="3028961" fill="norm" stroke="1" extrusionOk="0">
                <a:moveTo>
                  <a:pt x="0" y="3028961"/>
                </a:moveTo>
                <a:lnTo>
                  <a:pt x="2597334" y="3028961"/>
                </a:lnTo>
                <a:lnTo>
                  <a:pt x="2597334" y="0"/>
                </a:lnTo>
                <a:lnTo>
                  <a:pt x="0" y="0"/>
                </a:lnTo>
                <a:lnTo>
                  <a:pt x="0" y="3028961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grpSp>
        <p:nvGrpSpPr>
          <p:cNvPr id="63401465" name="Group 6"/>
          <p:cNvGrpSpPr/>
          <p:nvPr/>
        </p:nvGrpSpPr>
        <p:grpSpPr bwMode="auto">
          <a:xfrm rot="0">
            <a:off x="12168982" y="911748"/>
            <a:ext cx="6486416" cy="8539642"/>
            <a:chOff x="0" y="0"/>
            <a:chExt cx="1004915" cy="1323014"/>
          </a:xfrm>
        </p:grpSpPr>
        <p:sp>
          <p:nvSpPr>
            <p:cNvPr id="7" name="Freeform 7"/>
            <p:cNvSpPr/>
            <p:nvPr/>
          </p:nvSpPr>
          <p:spPr bwMode="auto">
            <a:xfrm rot="0" flipH="0" flipV="0">
              <a:off x="0" y="0"/>
              <a:ext cx="1004915" cy="1323014"/>
            </a:xfrm>
            <a:custGeom>
              <a:avLst/>
              <a:gdLst/>
              <a:ahLst/>
              <a:cxnLst/>
              <a:rect l="l" t="t" r="r" b="b"/>
              <a:pathLst>
                <a:path w="1004916" h="1323014" fill="norm" stroke="1" extrusionOk="0">
                  <a:moveTo>
                    <a:pt x="59678" y="0"/>
                  </a:moveTo>
                  <a:lnTo>
                    <a:pt x="945238" y="0"/>
                  </a:lnTo>
                  <a:cubicBezTo>
                    <a:pt x="961065" y="0"/>
                    <a:pt x="976244" y="6287"/>
                    <a:pt x="987436" y="17479"/>
                  </a:cubicBezTo>
                  <a:cubicBezTo>
                    <a:pt x="998628" y="28671"/>
                    <a:pt x="1004916" y="43850"/>
                    <a:pt x="1004916" y="59678"/>
                  </a:cubicBezTo>
                  <a:lnTo>
                    <a:pt x="1004916" y="1263336"/>
                  </a:lnTo>
                  <a:cubicBezTo>
                    <a:pt x="1004916" y="1279164"/>
                    <a:pt x="998628" y="1294343"/>
                    <a:pt x="987436" y="1305535"/>
                  </a:cubicBezTo>
                  <a:cubicBezTo>
                    <a:pt x="976244" y="1316727"/>
                    <a:pt x="961065" y="1323014"/>
                    <a:pt x="945238" y="1323014"/>
                  </a:cubicBezTo>
                  <a:lnTo>
                    <a:pt x="59678" y="1323014"/>
                  </a:lnTo>
                  <a:cubicBezTo>
                    <a:pt x="43850" y="1323014"/>
                    <a:pt x="28671" y="1316727"/>
                    <a:pt x="17479" y="1305535"/>
                  </a:cubicBezTo>
                  <a:cubicBezTo>
                    <a:pt x="6287" y="1294343"/>
                    <a:pt x="0" y="1279164"/>
                    <a:pt x="0" y="1263336"/>
                  </a:cubicBezTo>
                  <a:lnTo>
                    <a:pt x="0" y="59678"/>
                  </a:lnTo>
                  <a:cubicBezTo>
                    <a:pt x="0" y="43850"/>
                    <a:pt x="6287" y="28671"/>
                    <a:pt x="17479" y="17479"/>
                  </a:cubicBezTo>
                  <a:cubicBezTo>
                    <a:pt x="28671" y="6287"/>
                    <a:pt x="43850" y="0"/>
                    <a:pt x="59678" y="0"/>
                  </a:cubicBezTo>
                  <a:close/>
                </a:path>
              </a:pathLst>
            </a:custGeom>
            <a:blipFill>
              <a:blip r:embed="rId4"/>
              <a:srcRect l="0" t="6142" r="0" b="6141"/>
              <a:stretch/>
            </a:blipFill>
          </p:spPr>
        </p:sp>
      </p:grpSp>
      <p:grpSp>
        <p:nvGrpSpPr>
          <p:cNvPr id="413800587" name="Group 8"/>
          <p:cNvGrpSpPr/>
          <p:nvPr/>
        </p:nvGrpSpPr>
        <p:grpSpPr bwMode="auto">
          <a:xfrm rot="0">
            <a:off x="2128354" y="4638392"/>
            <a:ext cx="709511" cy="7095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071340301" name="Group 11"/>
          <p:cNvGrpSpPr/>
          <p:nvPr/>
        </p:nvGrpSpPr>
        <p:grpSpPr bwMode="auto">
          <a:xfrm rot="0">
            <a:off x="2193775" y="5831831"/>
            <a:ext cx="709511" cy="7095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3" name="TextBox 13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706575560" name="Group 14"/>
          <p:cNvGrpSpPr/>
          <p:nvPr/>
        </p:nvGrpSpPr>
        <p:grpSpPr bwMode="auto">
          <a:xfrm rot="0">
            <a:off x="2193775" y="7086725"/>
            <a:ext cx="709511" cy="7095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724875341" name="Group 17"/>
          <p:cNvGrpSpPr/>
          <p:nvPr/>
        </p:nvGrpSpPr>
        <p:grpSpPr bwMode="auto">
          <a:xfrm rot="0">
            <a:off x="-962007" y="8495865"/>
            <a:ext cx="3084188" cy="308418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28627"/>
              </a:srgbClr>
            </a:solidFill>
          </p:spPr>
        </p:sp>
        <p:sp>
          <p:nvSpPr>
            <p:cNvPr id="19" name="TextBox 19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449040978" name="Freeform 20"/>
          <p:cNvSpPr/>
          <p:nvPr/>
        </p:nvSpPr>
        <p:spPr bwMode="auto">
          <a:xfrm rot="3335918" flipH="0" flipV="0">
            <a:off x="-1903613" y="7149162"/>
            <a:ext cx="4488369" cy="6190853"/>
          </a:xfrm>
          <a:custGeom>
            <a:avLst/>
            <a:gdLst/>
            <a:ahLst/>
            <a:cxnLst/>
            <a:rect l="l" t="t" r="r" b="b"/>
            <a:pathLst>
              <a:path w="4488369" h="6190853" fill="norm" stroke="1" extrusionOk="0">
                <a:moveTo>
                  <a:pt x="0" y="0"/>
                </a:moveTo>
                <a:lnTo>
                  <a:pt x="4488369" y="0"/>
                </a:lnTo>
                <a:lnTo>
                  <a:pt x="4488369" y="6190853"/>
                </a:lnTo>
                <a:lnTo>
                  <a:pt x="0" y="6190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2124728724" name="Freeform 21"/>
          <p:cNvSpPr/>
          <p:nvPr/>
        </p:nvSpPr>
        <p:spPr bwMode="auto">
          <a:xfrm rot="0" flipH="0" flipV="0">
            <a:off x="1028700" y="755330"/>
            <a:ext cx="1093481" cy="273370"/>
          </a:xfrm>
          <a:custGeom>
            <a:avLst/>
            <a:gdLst/>
            <a:ahLst/>
            <a:cxnLst/>
            <a:rect l="l" t="t" r="r" b="b"/>
            <a:pathLst>
              <a:path w="1093481" h="273370" fill="norm" stroke="1" extrusionOk="0">
                <a:moveTo>
                  <a:pt x="0" y="0"/>
                </a:moveTo>
                <a:lnTo>
                  <a:pt x="1093481" y="0"/>
                </a:lnTo>
                <a:lnTo>
                  <a:pt x="1093481" y="273370"/>
                </a:lnTo>
                <a:lnTo>
                  <a:pt x="0" y="273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0" t="0" r="0" b="0"/>
            <a:stretch/>
          </a:blipFill>
        </p:spPr>
      </p:sp>
      <p:grpSp>
        <p:nvGrpSpPr>
          <p:cNvPr id="1070700545" name="Group 22"/>
          <p:cNvGrpSpPr/>
          <p:nvPr/>
        </p:nvGrpSpPr>
        <p:grpSpPr bwMode="auto">
          <a:xfrm rot="0">
            <a:off x="1134770" y="1932392"/>
            <a:ext cx="9637731" cy="105313"/>
            <a:chOff x="0" y="0"/>
            <a:chExt cx="2538332" cy="27737"/>
          </a:xfrm>
        </p:grpSpPr>
        <p:sp>
          <p:nvSpPr>
            <p:cNvPr id="23" name="Freeform 23"/>
            <p:cNvSpPr/>
            <p:nvPr/>
          </p:nvSpPr>
          <p:spPr bwMode="auto">
            <a:xfrm rot="0" flipH="0" flipV="0">
              <a:off x="0" y="0"/>
              <a:ext cx="2538332" cy="27737"/>
            </a:xfrm>
            <a:custGeom>
              <a:avLst/>
              <a:gdLst/>
              <a:ahLst/>
              <a:cxnLst/>
              <a:rect l="l" t="t" r="r" b="b"/>
              <a:pathLst>
                <a:path w="2538332" h="27737" fill="norm" stroke="1" extrusionOk="0">
                  <a:moveTo>
                    <a:pt x="13868" y="0"/>
                  </a:moveTo>
                  <a:lnTo>
                    <a:pt x="2524464" y="0"/>
                  </a:lnTo>
                  <a:cubicBezTo>
                    <a:pt x="2532123" y="0"/>
                    <a:pt x="2538332" y="6209"/>
                    <a:pt x="2538332" y="13868"/>
                  </a:cubicBezTo>
                  <a:lnTo>
                    <a:pt x="2538332" y="13868"/>
                  </a:lnTo>
                  <a:cubicBezTo>
                    <a:pt x="2538332" y="17547"/>
                    <a:pt x="2536871" y="21074"/>
                    <a:pt x="2534271" y="23675"/>
                  </a:cubicBezTo>
                  <a:cubicBezTo>
                    <a:pt x="2531670" y="26276"/>
                    <a:pt x="2528142" y="27737"/>
                    <a:pt x="2524464" y="27737"/>
                  </a:cubicBezTo>
                  <a:lnTo>
                    <a:pt x="13868" y="27737"/>
                  </a:lnTo>
                  <a:cubicBezTo>
                    <a:pt x="6209" y="27737"/>
                    <a:pt x="0" y="21528"/>
                    <a:pt x="0" y="13868"/>
                  </a:cubicBezTo>
                  <a:lnTo>
                    <a:pt x="0" y="13868"/>
                  </a:lnTo>
                  <a:cubicBezTo>
                    <a:pt x="0" y="6209"/>
                    <a:pt x="6209" y="0"/>
                    <a:pt x="1386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4" name="TextBox 24"/>
            <p:cNvSpPr txBox="1"/>
            <p:nvPr/>
          </p:nvSpPr>
          <p:spPr bwMode="auto">
            <a:xfrm>
              <a:off x="0" y="-66675"/>
              <a:ext cx="2538332" cy="9441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549540421" name="Freeform 25"/>
          <p:cNvSpPr/>
          <p:nvPr/>
        </p:nvSpPr>
        <p:spPr bwMode="auto">
          <a:xfrm rot="5400000" flipH="0" flipV="0">
            <a:off x="10456747" y="8723751"/>
            <a:ext cx="337351" cy="890725"/>
          </a:xfrm>
          <a:custGeom>
            <a:avLst/>
            <a:gdLst/>
            <a:ahLst/>
            <a:cxnLst/>
            <a:rect l="l" t="t" r="r" b="b"/>
            <a:pathLst>
              <a:path w="337351" h="890725" fill="norm" stroke="1" extrusionOk="0">
                <a:moveTo>
                  <a:pt x="0" y="0"/>
                </a:moveTo>
                <a:lnTo>
                  <a:pt x="337351" y="0"/>
                </a:lnTo>
                <a:lnTo>
                  <a:pt x="337351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</p:sp>
      <p:grpSp>
        <p:nvGrpSpPr>
          <p:cNvPr id="1732216116" name="Group 26"/>
          <p:cNvGrpSpPr/>
          <p:nvPr/>
        </p:nvGrpSpPr>
        <p:grpSpPr bwMode="auto">
          <a:xfrm rot="0">
            <a:off x="7261383" y="4698477"/>
            <a:ext cx="709511" cy="70951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986746038" name="Group 29"/>
          <p:cNvGrpSpPr/>
          <p:nvPr/>
        </p:nvGrpSpPr>
        <p:grpSpPr bwMode="auto">
          <a:xfrm rot="0">
            <a:off x="7326804" y="5891916"/>
            <a:ext cx="709511" cy="70951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grpSp>
        <p:nvGrpSpPr>
          <p:cNvPr id="1659513224" name="Group 32"/>
          <p:cNvGrpSpPr/>
          <p:nvPr/>
        </p:nvGrpSpPr>
        <p:grpSpPr bwMode="auto">
          <a:xfrm rot="0">
            <a:off x="7326804" y="7146810"/>
            <a:ext cx="709511" cy="70951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4" name="TextBox 34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4626153" name="TextBox 35"/>
          <p:cNvSpPr txBox="1"/>
          <p:nvPr/>
        </p:nvSpPr>
        <p:spPr bwMode="auto">
          <a:xfrm rot="0">
            <a:off x="3012744" y="7234711"/>
            <a:ext cx="264418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Reliability: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Em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ergency backup and peak-shaving.</a:t>
            </a:r>
            <a:endParaRPr/>
          </a:p>
        </p:txBody>
      </p:sp>
      <p:sp>
        <p:nvSpPr>
          <p:cNvPr id="554403118" name="TextBox 36"/>
          <p:cNvSpPr txBox="1"/>
          <p:nvPr/>
        </p:nvSpPr>
        <p:spPr bwMode="auto">
          <a:xfrm rot="0">
            <a:off x="2994731" y="4631802"/>
            <a:ext cx="3179548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Renewables: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Bridging the gap for intermittent So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lar/Wind.</a:t>
            </a:r>
            <a:endParaRPr/>
          </a:p>
        </p:txBody>
      </p:sp>
      <p:sp>
        <p:nvSpPr>
          <p:cNvPr id="92678825" name="TextBox 37"/>
          <p:cNvSpPr txBox="1"/>
          <p:nvPr/>
        </p:nvSpPr>
        <p:spPr bwMode="auto">
          <a:xfrm rot="0">
            <a:off x="2994731" y="5898081"/>
            <a:ext cx="2958905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Grid Stability: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 Instant fr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equency and voltage regulation.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740977652" name="TextBox 38"/>
          <p:cNvSpPr txBox="1"/>
          <p:nvPr/>
        </p:nvSpPr>
        <p:spPr bwMode="auto">
          <a:xfrm rot="0">
            <a:off x="1028700" y="1133987"/>
            <a:ext cx="9743801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  <a:defRPr/>
            </a:pPr>
            <a:r>
              <a:rPr lang="en-US" sz="38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Energy Storage Systems (ESS) Overview</a:t>
            </a:r>
            <a:endParaRPr/>
          </a:p>
        </p:txBody>
      </p:sp>
      <p:sp>
        <p:nvSpPr>
          <p:cNvPr id="1729624430" name="TextBox 39"/>
          <p:cNvSpPr txBox="1"/>
          <p:nvPr/>
        </p:nvSpPr>
        <p:spPr bwMode="auto">
          <a:xfrm rot="0">
            <a:off x="2193775" y="4754070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01</a:t>
            </a:r>
            <a:endParaRPr/>
          </a:p>
        </p:txBody>
      </p:sp>
      <p:sp>
        <p:nvSpPr>
          <p:cNvPr id="383691690" name="TextBox 40"/>
          <p:cNvSpPr txBox="1"/>
          <p:nvPr/>
        </p:nvSpPr>
        <p:spPr bwMode="auto">
          <a:xfrm rot="0">
            <a:off x="2259195" y="5947509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02</a:t>
            </a:r>
            <a:endParaRPr/>
          </a:p>
        </p:txBody>
      </p:sp>
      <p:sp>
        <p:nvSpPr>
          <p:cNvPr id="1786621971" name="TextBox 41"/>
          <p:cNvSpPr txBox="1"/>
          <p:nvPr/>
        </p:nvSpPr>
        <p:spPr bwMode="auto">
          <a:xfrm rot="0">
            <a:off x="2259195" y="7220916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03</a:t>
            </a:r>
            <a:endParaRPr/>
          </a:p>
        </p:txBody>
      </p:sp>
      <p:sp>
        <p:nvSpPr>
          <p:cNvPr id="1706688349" name="TextBox 42"/>
          <p:cNvSpPr txBox="1"/>
          <p:nvPr/>
        </p:nvSpPr>
        <p:spPr bwMode="auto">
          <a:xfrm rot="0">
            <a:off x="987691" y="2224906"/>
            <a:ext cx="9637731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500">
                <a:solidFill>
                  <a:srgbClr val="0B0A0A"/>
                </a:solidFill>
                <a:latin typeface="Canva Sans"/>
                <a:ea typeface="Canva Sans"/>
                <a:cs typeface="Canva Sans"/>
              </a:rPr>
              <a:t>Storing energy during low </a:t>
            </a:r>
            <a:r>
              <a:rPr lang="en-US" sz="2500">
                <a:solidFill>
                  <a:srgbClr val="0B0A0A"/>
                </a:solidFill>
                <a:latin typeface="Canva Sans"/>
                <a:ea typeface="Canva Sans"/>
                <a:cs typeface="Canva Sans"/>
              </a:rPr>
              <a:t>demand → Releasing it during high demand</a:t>
            </a:r>
            <a:endParaRPr/>
          </a:p>
        </p:txBody>
      </p:sp>
      <p:sp>
        <p:nvSpPr>
          <p:cNvPr id="1117345822" name="TextBox 43"/>
          <p:cNvSpPr txBox="1"/>
          <p:nvPr/>
        </p:nvSpPr>
        <p:spPr bwMode="auto">
          <a:xfrm rot="0">
            <a:off x="7681559" y="7211391"/>
            <a:ext cx="264418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Thermal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: Molt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en Salt, Ice Storage.</a:t>
            </a:r>
            <a:endParaRPr/>
          </a:p>
          <a:p>
            <a:pPr algn="l">
              <a:lnSpc>
                <a:spcPts val="2800"/>
              </a:lnSpc>
              <a:defRPr/>
            </a:pPr>
            <a:endParaRPr/>
          </a:p>
        </p:txBody>
      </p:sp>
      <p:sp>
        <p:nvSpPr>
          <p:cNvPr id="954102251" name="TextBox 44"/>
          <p:cNvSpPr txBox="1"/>
          <p:nvPr/>
        </p:nvSpPr>
        <p:spPr bwMode="auto">
          <a:xfrm rot="0">
            <a:off x="8091736" y="4674072"/>
            <a:ext cx="285376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Electrochemical: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Lithium-ion, Flow B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atteries.</a:t>
            </a:r>
            <a:endParaRPr/>
          </a:p>
        </p:txBody>
      </p:sp>
      <p:sp>
        <p:nvSpPr>
          <p:cNvPr id="1602529093" name="TextBox 45"/>
          <p:cNvSpPr txBox="1"/>
          <p:nvPr/>
        </p:nvSpPr>
        <p:spPr bwMode="auto">
          <a:xfrm rot="0">
            <a:off x="8131565" y="5974814"/>
            <a:ext cx="2923627" cy="72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defRPr/>
            </a:pPr>
            <a:r>
              <a:rPr lang="en-US" sz="2000" b="1">
                <a:solidFill>
                  <a:srgbClr val="0B0A0A"/>
                </a:solidFill>
                <a:latin typeface="Poppins Bold"/>
                <a:ea typeface="Poppins Bold"/>
                <a:cs typeface="Poppins Bold"/>
              </a:rPr>
              <a:t>Mechanical: 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P</a:t>
            </a: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</a:rPr>
              <a:t>umped Hydro, Flywheels.</a:t>
            </a:r>
            <a:endParaRPr/>
          </a:p>
        </p:txBody>
      </p:sp>
      <p:sp>
        <p:nvSpPr>
          <p:cNvPr id="1833313586" name="TextBox 46"/>
          <p:cNvSpPr txBox="1"/>
          <p:nvPr/>
        </p:nvSpPr>
        <p:spPr bwMode="auto">
          <a:xfrm rot="0">
            <a:off x="7326804" y="4814155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01</a:t>
            </a:r>
            <a:endParaRPr/>
          </a:p>
        </p:txBody>
      </p:sp>
      <p:sp>
        <p:nvSpPr>
          <p:cNvPr id="1071165063" name="TextBox 47"/>
          <p:cNvSpPr txBox="1"/>
          <p:nvPr/>
        </p:nvSpPr>
        <p:spPr bwMode="auto">
          <a:xfrm rot="0">
            <a:off x="7392225" y="6007594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02</a:t>
            </a:r>
            <a:endParaRPr/>
          </a:p>
        </p:txBody>
      </p:sp>
      <p:sp>
        <p:nvSpPr>
          <p:cNvPr id="768496817" name="TextBox 48"/>
          <p:cNvSpPr txBox="1"/>
          <p:nvPr/>
        </p:nvSpPr>
        <p:spPr bwMode="auto">
          <a:xfrm rot="0">
            <a:off x="7392225" y="7281001"/>
            <a:ext cx="578669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defRPr/>
            </a:pPr>
            <a:r>
              <a:rPr lang="en-US" sz="24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03</a:t>
            </a:r>
            <a:endParaRPr/>
          </a:p>
        </p:txBody>
      </p:sp>
      <p:sp>
        <p:nvSpPr>
          <p:cNvPr id="1988278772" name="TextBox 49"/>
          <p:cNvSpPr txBox="1"/>
          <p:nvPr/>
        </p:nvSpPr>
        <p:spPr bwMode="auto">
          <a:xfrm rot="0">
            <a:off x="2259195" y="3864173"/>
            <a:ext cx="23718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>
                <a:solidFill>
                  <a:srgbClr val="0B0A0A"/>
                </a:solidFill>
                <a:latin typeface="Canva Sans"/>
                <a:ea typeface="Canva Sans"/>
                <a:cs typeface="Canva Sans"/>
              </a:rPr>
              <a:t>Key Drivers</a:t>
            </a:r>
            <a:endParaRPr/>
          </a:p>
        </p:txBody>
      </p:sp>
      <p:sp>
        <p:nvSpPr>
          <p:cNvPr id="1539712787" name="TextBox 50"/>
          <p:cNvSpPr txBox="1"/>
          <p:nvPr/>
        </p:nvSpPr>
        <p:spPr bwMode="auto">
          <a:xfrm rot="0">
            <a:off x="6908831" y="3874642"/>
            <a:ext cx="33386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>
                <a:solidFill>
                  <a:srgbClr val="0B0A0A"/>
                </a:solidFill>
                <a:latin typeface="Canva Sans"/>
                <a:ea typeface="Canva Sans"/>
                <a:cs typeface="Canva Sans"/>
              </a:rPr>
              <a:t>Main Categories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1818788" name="Freeform 2"/>
          <p:cNvSpPr/>
          <p:nvPr/>
        </p:nvSpPr>
        <p:spPr bwMode="auto">
          <a:xfrm rot="0" flipH="0" flipV="0">
            <a:off x="8705248" y="1359696"/>
            <a:ext cx="5905764" cy="897248"/>
          </a:xfrm>
          <a:custGeom>
            <a:avLst/>
            <a:gdLst/>
            <a:ahLst/>
            <a:cxnLst/>
            <a:rect l="l" t="t" r="r" b="b"/>
            <a:pathLst>
              <a:path w="5905764" h="897248" fill="norm" stroke="1" extrusionOk="0">
                <a:moveTo>
                  <a:pt x="0" y="0"/>
                </a:moveTo>
                <a:lnTo>
                  <a:pt x="5905764" y="0"/>
                </a:lnTo>
                <a:lnTo>
                  <a:pt x="5905764" y="897248"/>
                </a:lnTo>
                <a:lnTo>
                  <a:pt x="0" y="897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298233272" name="TextBox 3"/>
          <p:cNvSpPr txBox="1"/>
          <p:nvPr/>
        </p:nvSpPr>
        <p:spPr bwMode="auto">
          <a:xfrm rot="0">
            <a:off x="553144" y="141605"/>
            <a:ext cx="171817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State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of Charge (SOC) and Terminal Voltage Response</a:t>
            </a:r>
            <a:endParaRPr/>
          </a:p>
        </p:txBody>
      </p:sp>
      <p:sp>
        <p:nvSpPr>
          <p:cNvPr id="1769198935" name="TextBox 4"/>
          <p:cNvSpPr txBox="1"/>
          <p:nvPr/>
        </p:nvSpPr>
        <p:spPr bwMode="auto">
          <a:xfrm rot="0">
            <a:off x="1028700" y="1486871"/>
            <a:ext cx="13275896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Disch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arge Characteristics: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Voltage drop is dominated by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Higher discharge rates (C-rates) significantly reduce the usable capacity.</a:t>
            </a:r>
            <a:endParaRPr/>
          </a:p>
          <a:p>
            <a:pPr algn="l">
              <a:lnSpc>
                <a:spcPts val="4759"/>
              </a:lnSpc>
              <a:defRPr/>
            </a:pPr>
            <a:endParaRPr/>
          </a:p>
        </p:txBody>
      </p:sp>
      <p:sp>
        <p:nvSpPr>
          <p:cNvPr id="393805017" name="TextBox 5"/>
          <p:cNvSpPr txBox="1"/>
          <p:nvPr/>
        </p:nvSpPr>
        <p:spPr bwMode="auto">
          <a:xfrm rot="0">
            <a:off x="1028700" y="3129117"/>
            <a:ext cx="13275896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ermal-Electric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al Coupling: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As SOC decreases, 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he internal resistance typically increases, further accelerating heat generation (I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2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R).</a:t>
            </a:r>
            <a:endParaRPr/>
          </a:p>
        </p:txBody>
      </p:sp>
      <p:sp>
        <p:nvSpPr>
          <p:cNvPr id="694171286" name="TextBox 6"/>
          <p:cNvSpPr txBox="1"/>
          <p:nvPr/>
        </p:nvSpPr>
        <p:spPr bwMode="auto">
          <a:xfrm rot="0">
            <a:off x="1019174" y="5303992"/>
            <a:ext cx="1327589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ermal-Electric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al Coupling: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As SOC decreases, t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he internal resistance typically increases, further accelerating heat generation (I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2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R).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7856380" name="Freeform 2"/>
          <p:cNvSpPr/>
          <p:nvPr/>
        </p:nvSpPr>
        <p:spPr bwMode="auto">
          <a:xfrm rot="0" flipH="0" flipV="0">
            <a:off x="10988610" y="4467557"/>
            <a:ext cx="6816332" cy="5819443"/>
          </a:xfrm>
          <a:custGeom>
            <a:avLst/>
            <a:gdLst/>
            <a:ahLst/>
            <a:cxnLst/>
            <a:rect l="l" t="t" r="r" b="b"/>
            <a:pathLst>
              <a:path w="6816332" h="5819443" fill="norm" stroke="1" extrusionOk="0">
                <a:moveTo>
                  <a:pt x="0" y="0"/>
                </a:moveTo>
                <a:lnTo>
                  <a:pt x="6816332" y="0"/>
                </a:lnTo>
                <a:lnTo>
                  <a:pt x="6816332" y="5819443"/>
                </a:lnTo>
                <a:lnTo>
                  <a:pt x="0" y="581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600255184" name="Freeform 3"/>
          <p:cNvSpPr/>
          <p:nvPr/>
        </p:nvSpPr>
        <p:spPr bwMode="auto">
          <a:xfrm rot="0" flipH="0" flipV="0">
            <a:off x="2225125" y="5143500"/>
            <a:ext cx="6350563" cy="4643849"/>
          </a:xfrm>
          <a:custGeom>
            <a:avLst/>
            <a:gdLst/>
            <a:ahLst/>
            <a:cxnLst/>
            <a:rect l="l" t="t" r="r" b="b"/>
            <a:pathLst>
              <a:path w="6350563" h="4643849" fill="norm" stroke="1" extrusionOk="0">
                <a:moveTo>
                  <a:pt x="0" y="0"/>
                </a:moveTo>
                <a:lnTo>
                  <a:pt x="6350564" y="0"/>
                </a:lnTo>
                <a:lnTo>
                  <a:pt x="6350564" y="4643849"/>
                </a:lnTo>
                <a:lnTo>
                  <a:pt x="0" y="464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180597983" name="TextBox 4"/>
          <p:cNvSpPr txBox="1"/>
          <p:nvPr/>
        </p:nvSpPr>
        <p:spPr bwMode="auto">
          <a:xfrm rot="0">
            <a:off x="0" y="141605"/>
            <a:ext cx="142095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Ragone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Plot and System Efficiency Map</a:t>
            </a:r>
            <a:endParaRPr/>
          </a:p>
        </p:txBody>
      </p:sp>
      <p:sp>
        <p:nvSpPr>
          <p:cNvPr id="543229021" name="TextBox 5"/>
          <p:cNvSpPr txBox="1"/>
          <p:nvPr/>
        </p:nvSpPr>
        <p:spPr bwMode="auto">
          <a:xfrm rot="0">
            <a:off x="534881" y="1562869"/>
            <a:ext cx="17753119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Ragone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Analysis: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Demonstrates the trade-off between Specific Power (W/kg) and Specific Energy (Wh/kg).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Increased power demands lead to lower delivered energy due to thermal losses.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3D Efficiency Map: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Peak Efficiency: Located at low currents and high SOC (&gt; 95%).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Efficiency Degradation: Efficiency drops below 85% during high-current bursts, as more energy is converted to waste heat rather than electrical work.</a:t>
            </a:r>
            <a:endParaRPr/>
          </a:p>
          <a:p>
            <a:pPr algn="ctr">
              <a:lnSpc>
                <a:spcPts val="349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5928612" name="Freeform 2"/>
          <p:cNvSpPr/>
          <p:nvPr/>
        </p:nvSpPr>
        <p:spPr bwMode="auto">
          <a:xfrm rot="0" flipH="0" flipV="0">
            <a:off x="9617074" y="4954381"/>
            <a:ext cx="8670926" cy="5332619"/>
          </a:xfrm>
          <a:custGeom>
            <a:avLst/>
            <a:gdLst/>
            <a:ahLst/>
            <a:cxnLst/>
            <a:rect l="l" t="t" r="r" b="b"/>
            <a:pathLst>
              <a:path w="8670926" h="5332619" fill="norm" stroke="1" extrusionOk="0">
                <a:moveTo>
                  <a:pt x="0" y="0"/>
                </a:moveTo>
                <a:lnTo>
                  <a:pt x="8670926" y="0"/>
                </a:lnTo>
                <a:lnTo>
                  <a:pt x="8670926" y="5332619"/>
                </a:lnTo>
                <a:lnTo>
                  <a:pt x="0" y="5332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87727750" name="Freeform 3"/>
          <p:cNvSpPr/>
          <p:nvPr/>
        </p:nvSpPr>
        <p:spPr bwMode="auto">
          <a:xfrm rot="0" flipH="0" flipV="0">
            <a:off x="718772" y="5140452"/>
            <a:ext cx="8115300" cy="4960477"/>
          </a:xfrm>
          <a:custGeom>
            <a:avLst/>
            <a:gdLst/>
            <a:ahLst/>
            <a:cxnLst/>
            <a:rect l="l" t="t" r="r" b="b"/>
            <a:pathLst>
              <a:path w="8115300" h="4960477" fill="norm" stroke="1" extrusionOk="0">
                <a:moveTo>
                  <a:pt x="0" y="0"/>
                </a:moveTo>
                <a:lnTo>
                  <a:pt x="8115300" y="0"/>
                </a:lnTo>
                <a:lnTo>
                  <a:pt x="8115300" y="4960477"/>
                </a:lnTo>
                <a:lnTo>
                  <a:pt x="0" y="4960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2055723306" name="TextBox 4"/>
          <p:cNvSpPr txBox="1"/>
          <p:nvPr/>
        </p:nvSpPr>
        <p:spPr bwMode="auto">
          <a:xfrm rot="0">
            <a:off x="294076" y="141605"/>
            <a:ext cx="132870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Thermal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Runaway Risk and Capacity Fade</a:t>
            </a:r>
            <a:endParaRPr/>
          </a:p>
        </p:txBody>
      </p:sp>
      <p:sp>
        <p:nvSpPr>
          <p:cNvPr id="480531231" name="TextBox 5"/>
          <p:cNvSpPr txBox="1"/>
          <p:nvPr/>
        </p:nvSpPr>
        <p:spPr bwMode="auto">
          <a:xfrm rot="0">
            <a:off x="294076" y="1491797"/>
            <a:ext cx="17993924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Thermal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Runaway Analysis: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Simulates the "Self-Heating" acceleration above 80℃.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At 12A-15A, the cell reaches the Runaway Onset (150℃) rapidly, causing catastrophic failure.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Aging &amp; Cycle Life: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Models capacity loss over 1000 cycles.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High-temperature operation significantly accelerates the Fade Rate, shortening the battery's lifespan to less than 500 cycles if not cooled properly.</a:t>
            </a:r>
            <a:endParaRPr/>
          </a:p>
          <a:p>
            <a:pPr algn="l">
              <a:lnSpc>
                <a:spcPts val="349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839381" name="Freeform 2"/>
          <p:cNvSpPr/>
          <p:nvPr/>
        </p:nvSpPr>
        <p:spPr bwMode="auto">
          <a:xfrm rot="0" flipH="0" flipV="0">
            <a:off x="1845005" y="4722561"/>
            <a:ext cx="15039025" cy="5564439"/>
          </a:xfrm>
          <a:custGeom>
            <a:avLst/>
            <a:gdLst/>
            <a:ahLst/>
            <a:cxnLst/>
            <a:rect l="l" t="t" r="r" b="b"/>
            <a:pathLst>
              <a:path w="15039025" h="5564439" fill="norm" stroke="1" extrusionOk="0">
                <a:moveTo>
                  <a:pt x="0" y="0"/>
                </a:moveTo>
                <a:lnTo>
                  <a:pt x="15039025" y="0"/>
                </a:lnTo>
                <a:lnTo>
                  <a:pt x="15039025" y="5564439"/>
                </a:lnTo>
                <a:lnTo>
                  <a:pt x="0" y="5564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862202568" name="TextBox 3"/>
          <p:cNvSpPr txBox="1"/>
          <p:nvPr/>
        </p:nvSpPr>
        <p:spPr bwMode="auto">
          <a:xfrm rot="0">
            <a:off x="481091" y="141605"/>
            <a:ext cx="157761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defRPr/>
            </a:pP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Non-Uniform</a:t>
            </a:r>
            <a:r>
              <a:rPr lang="en-US" sz="5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Temperature Profiling in 4x5 Arrays</a:t>
            </a:r>
            <a:endParaRPr/>
          </a:p>
        </p:txBody>
      </p:sp>
      <p:sp>
        <p:nvSpPr>
          <p:cNvPr id="137155428" name="TextBox 4"/>
          <p:cNvSpPr txBox="1"/>
          <p:nvPr/>
        </p:nvSpPr>
        <p:spPr bwMode="auto">
          <a:xfrm rot="0">
            <a:off x="481091" y="1327664"/>
            <a:ext cx="18288000" cy="363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 "Core" Effect: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Interior cells in a pack exhibit higher temperatures compared to peripheral cells.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Cause: Re</a:t>
            </a: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duced convective surface exposure and heat radiation from neighboring cells.</a:t>
            </a: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  <a:defRPr/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Thermal Imbalance: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A temperature delta (ΔT) of &gt; 5℃ across the pack leads to mismatched aging and electrical imbalance.</a:t>
            </a:r>
            <a:endParaRPr/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  <a:defRPr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Design Conclusion: This confirms the necessity of Active Liquid Cooling or PCM to ensure pack-wide thermal uniformity.</a:t>
            </a:r>
            <a:endParaRPr/>
          </a:p>
          <a:p>
            <a:pPr algn="ctr">
              <a:lnSpc>
                <a:spcPts val="475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99882884" name="Group 2"/>
          <p:cNvGrpSpPr/>
          <p:nvPr/>
        </p:nvGrpSpPr>
        <p:grpSpPr bwMode="auto">
          <a:xfrm rot="0">
            <a:off x="13518219" y="1432395"/>
            <a:ext cx="343740" cy="47625"/>
            <a:chOff x="0" y="0"/>
            <a:chExt cx="90532" cy="12543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0532" cy="12543"/>
            </a:xfrm>
            <a:custGeom>
              <a:avLst/>
              <a:gdLst/>
              <a:ahLst/>
              <a:cxnLst/>
              <a:rect l="l" t="t" r="r" b="b"/>
              <a:pathLst>
                <a:path w="90532" h="12543" fill="norm" stroke="1" extrusionOk="0">
                  <a:moveTo>
                    <a:pt x="0" y="0"/>
                  </a:moveTo>
                  <a:lnTo>
                    <a:pt x="90532" y="0"/>
                  </a:lnTo>
                  <a:lnTo>
                    <a:pt x="905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 bwMode="auto">
            <a:xfrm>
              <a:off x="0" y="-38100"/>
              <a:ext cx="90532" cy="50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defRPr/>
              </a:pPr>
              <a:endParaRPr/>
            </a:p>
          </p:txBody>
        </p:sp>
      </p:grpSp>
      <p:sp>
        <p:nvSpPr>
          <p:cNvPr id="411783177" name="Freeform 5"/>
          <p:cNvSpPr/>
          <p:nvPr/>
        </p:nvSpPr>
        <p:spPr bwMode="auto">
          <a:xfrm rot="-10800000" flipH="0" flipV="0">
            <a:off x="13378082" y="7565591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 fill="norm" stroke="1" extrusionOk="0">
                <a:moveTo>
                  <a:pt x="0" y="0"/>
                </a:moveTo>
                <a:lnTo>
                  <a:pt x="4909918" y="0"/>
                </a:lnTo>
                <a:lnTo>
                  <a:pt x="4909918" y="2721409"/>
                </a:lnTo>
                <a:lnTo>
                  <a:pt x="0" y="272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713491893" name="Freeform 6"/>
          <p:cNvSpPr/>
          <p:nvPr/>
        </p:nvSpPr>
        <p:spPr bwMode="auto">
          <a:xfrm rot="-10800000" flipH="1" flipV="0">
            <a:off x="0" y="7565591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 fill="norm" stroke="1" extrusionOk="0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grpSp>
        <p:nvGrpSpPr>
          <p:cNvPr id="1264048662" name="Group 7"/>
          <p:cNvGrpSpPr/>
          <p:nvPr/>
        </p:nvGrpSpPr>
        <p:grpSpPr bwMode="auto">
          <a:xfrm rot="0">
            <a:off x="8183235" y="8542435"/>
            <a:ext cx="1921529" cy="47625"/>
            <a:chOff x="0" y="0"/>
            <a:chExt cx="506082" cy="12543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506082" cy="12543"/>
            </a:xfrm>
            <a:custGeom>
              <a:avLst/>
              <a:gdLst/>
              <a:ahLst/>
              <a:cxnLst/>
              <a:rect l="l" t="t" r="r" b="b"/>
              <a:pathLst>
                <a:path w="506082" h="12543" fill="norm" stroke="1" extrusionOk="0">
                  <a:moveTo>
                    <a:pt x="0" y="0"/>
                  </a:moveTo>
                  <a:lnTo>
                    <a:pt x="506082" y="0"/>
                  </a:lnTo>
                  <a:lnTo>
                    <a:pt x="50608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0" y="-38100"/>
              <a:ext cx="506082" cy="50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defRPr/>
              </a:pPr>
              <a:endParaRPr/>
            </a:p>
          </p:txBody>
        </p:sp>
      </p:grpSp>
      <p:grpSp>
        <p:nvGrpSpPr>
          <p:cNvPr id="2020240856" name="Group 10"/>
          <p:cNvGrpSpPr/>
          <p:nvPr/>
        </p:nvGrpSpPr>
        <p:grpSpPr bwMode="auto">
          <a:xfrm rot="-2700000">
            <a:off x="2485974" y="4852383"/>
            <a:ext cx="317690" cy="317690"/>
            <a:chOff x="0" y="0"/>
            <a:chExt cx="83670" cy="83670"/>
          </a:xfrm>
        </p:grpSpPr>
        <p:sp>
          <p:nvSpPr>
            <p:cNvPr id="11" name="Freeform 11"/>
            <p:cNvSpPr/>
            <p:nvPr/>
          </p:nvSpPr>
          <p:spPr bwMode="auto">
            <a:xfrm rot="0" flipH="0" flipV="0">
              <a:off x="0" y="0"/>
              <a:ext cx="83670" cy="83670"/>
            </a:xfrm>
            <a:custGeom>
              <a:avLst/>
              <a:gdLst/>
              <a:ahLst/>
              <a:cxnLst/>
              <a:rect l="l" t="t" r="r" b="b"/>
              <a:pathLst>
                <a:path w="83671" h="83671" fill="norm" stroke="1" extrusionOk="0">
                  <a:moveTo>
                    <a:pt x="0" y="0"/>
                  </a:moveTo>
                  <a:lnTo>
                    <a:pt x="83671" y="0"/>
                  </a:lnTo>
                  <a:lnTo>
                    <a:pt x="83671" y="83671"/>
                  </a:lnTo>
                  <a:lnTo>
                    <a:pt x="0" y="83671"/>
                  </a:ln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12" name="TextBox 12"/>
            <p:cNvSpPr txBox="1"/>
            <p:nvPr/>
          </p:nvSpPr>
          <p:spPr bwMode="auto">
            <a:xfrm>
              <a:off x="0" y="-38100"/>
              <a:ext cx="83670" cy="12177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defRPr/>
              </a:pPr>
              <a:endParaRPr/>
            </a:p>
          </p:txBody>
        </p:sp>
      </p:grpSp>
      <p:sp>
        <p:nvSpPr>
          <p:cNvPr id="1439391300" name="TextBox 13"/>
          <p:cNvSpPr txBox="1"/>
          <p:nvPr/>
        </p:nvSpPr>
        <p:spPr bwMode="auto">
          <a:xfrm rot="0">
            <a:off x="3519540" y="3649788"/>
            <a:ext cx="11248919" cy="244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0"/>
              </a:lnSpc>
              <a:spcBef>
                <a:spcPts val="0"/>
              </a:spcBef>
              <a:defRPr/>
            </a:pPr>
            <a:r>
              <a:rPr lang="en-US" sz="14300" b="1" spc="-1101">
                <a:solidFill>
                  <a:srgbClr val="000000"/>
                </a:solidFill>
                <a:latin typeface="DM Sans Bold"/>
                <a:ea typeface="DM Sans Bold"/>
                <a:cs typeface="DM Sans Bold"/>
              </a:rPr>
              <a:t>Thank You</a:t>
            </a:r>
            <a:endParaRPr/>
          </a:p>
        </p:txBody>
      </p:sp>
      <p:grpSp>
        <p:nvGrpSpPr>
          <p:cNvPr id="1515186419" name="Group 14"/>
          <p:cNvGrpSpPr/>
          <p:nvPr/>
        </p:nvGrpSpPr>
        <p:grpSpPr bwMode="auto">
          <a:xfrm rot="-2700000">
            <a:off x="15484336" y="4852383"/>
            <a:ext cx="317690" cy="317690"/>
            <a:chOff x="0" y="0"/>
            <a:chExt cx="83670" cy="83670"/>
          </a:xfrm>
        </p:grpSpPr>
        <p:sp>
          <p:nvSpPr>
            <p:cNvPr id="15" name="Freeform 15"/>
            <p:cNvSpPr/>
            <p:nvPr/>
          </p:nvSpPr>
          <p:spPr bwMode="auto">
            <a:xfrm rot="0" flipH="0" flipV="0">
              <a:off x="0" y="0"/>
              <a:ext cx="83670" cy="83670"/>
            </a:xfrm>
            <a:custGeom>
              <a:avLst/>
              <a:gdLst/>
              <a:ahLst/>
              <a:cxnLst/>
              <a:rect l="l" t="t" r="r" b="b"/>
              <a:pathLst>
                <a:path w="83671" h="83671" fill="norm" stroke="1" extrusionOk="0">
                  <a:moveTo>
                    <a:pt x="0" y="0"/>
                  </a:moveTo>
                  <a:lnTo>
                    <a:pt x="83671" y="0"/>
                  </a:lnTo>
                  <a:lnTo>
                    <a:pt x="83671" y="83671"/>
                  </a:lnTo>
                  <a:lnTo>
                    <a:pt x="0" y="83671"/>
                  </a:ln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16" name="TextBox 16"/>
            <p:cNvSpPr txBox="1"/>
            <p:nvPr/>
          </p:nvSpPr>
          <p:spPr bwMode="auto">
            <a:xfrm>
              <a:off x="0" y="-38100"/>
              <a:ext cx="83670" cy="12177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332928" name="Freeform 2"/>
          <p:cNvSpPr/>
          <p:nvPr/>
        </p:nvSpPr>
        <p:spPr bwMode="auto">
          <a:xfrm rot="0" flipH="0" flipV="0">
            <a:off x="3481253" y="2838882"/>
            <a:ext cx="3331604" cy="2211352"/>
          </a:xfrm>
          <a:custGeom>
            <a:avLst/>
            <a:gdLst/>
            <a:ahLst/>
            <a:cxnLst/>
            <a:rect l="l" t="t" r="r" b="b"/>
            <a:pathLst>
              <a:path w="3331604" h="2211352" fill="norm" stroke="1" extrusionOk="0">
                <a:moveTo>
                  <a:pt x="0" y="0"/>
                </a:moveTo>
                <a:lnTo>
                  <a:pt x="3331604" y="0"/>
                </a:lnTo>
                <a:lnTo>
                  <a:pt x="3331604" y="2211352"/>
                </a:lnTo>
                <a:lnTo>
                  <a:pt x="0" y="2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200274594" name="Freeform 3"/>
          <p:cNvSpPr/>
          <p:nvPr/>
        </p:nvSpPr>
        <p:spPr bwMode="auto">
          <a:xfrm rot="0" flipH="0" flipV="0">
            <a:off x="488767" y="387512"/>
            <a:ext cx="1093481" cy="273370"/>
          </a:xfrm>
          <a:custGeom>
            <a:avLst/>
            <a:gdLst/>
            <a:ahLst/>
            <a:cxnLst/>
            <a:rect l="l" t="t" r="r" b="b"/>
            <a:pathLst>
              <a:path w="1093481" h="273370" fill="norm" stroke="1" extrusionOk="0">
                <a:moveTo>
                  <a:pt x="0" y="0"/>
                </a:moveTo>
                <a:lnTo>
                  <a:pt x="1093481" y="0"/>
                </a:lnTo>
                <a:lnTo>
                  <a:pt x="1093481" y="273370"/>
                </a:lnTo>
                <a:lnTo>
                  <a:pt x="0" y="273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grpSp>
        <p:nvGrpSpPr>
          <p:cNvPr id="1313331093" name="Group 4"/>
          <p:cNvGrpSpPr/>
          <p:nvPr/>
        </p:nvGrpSpPr>
        <p:grpSpPr bwMode="auto">
          <a:xfrm rot="0">
            <a:off x="594838" y="1564575"/>
            <a:ext cx="9637731" cy="105313"/>
            <a:chOff x="0" y="0"/>
            <a:chExt cx="2538332" cy="27737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538332" cy="27737"/>
            </a:xfrm>
            <a:custGeom>
              <a:avLst/>
              <a:gdLst/>
              <a:ahLst/>
              <a:cxnLst/>
              <a:rect l="l" t="t" r="r" b="b"/>
              <a:pathLst>
                <a:path w="2538332" h="27737" fill="norm" stroke="1" extrusionOk="0">
                  <a:moveTo>
                    <a:pt x="13868" y="0"/>
                  </a:moveTo>
                  <a:lnTo>
                    <a:pt x="2524464" y="0"/>
                  </a:lnTo>
                  <a:cubicBezTo>
                    <a:pt x="2532123" y="0"/>
                    <a:pt x="2538332" y="6209"/>
                    <a:pt x="2538332" y="13868"/>
                  </a:cubicBezTo>
                  <a:lnTo>
                    <a:pt x="2538332" y="13868"/>
                  </a:lnTo>
                  <a:cubicBezTo>
                    <a:pt x="2538332" y="17547"/>
                    <a:pt x="2536871" y="21074"/>
                    <a:pt x="2534271" y="23675"/>
                  </a:cubicBezTo>
                  <a:cubicBezTo>
                    <a:pt x="2531670" y="26276"/>
                    <a:pt x="2528142" y="27737"/>
                    <a:pt x="2524464" y="27737"/>
                  </a:cubicBezTo>
                  <a:lnTo>
                    <a:pt x="13868" y="27737"/>
                  </a:lnTo>
                  <a:cubicBezTo>
                    <a:pt x="6209" y="27737"/>
                    <a:pt x="0" y="21528"/>
                    <a:pt x="0" y="13868"/>
                  </a:cubicBezTo>
                  <a:lnTo>
                    <a:pt x="0" y="13868"/>
                  </a:lnTo>
                  <a:cubicBezTo>
                    <a:pt x="0" y="6209"/>
                    <a:pt x="6209" y="0"/>
                    <a:pt x="1386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66675"/>
              <a:ext cx="2538332" cy="9441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1409277769" name="Freeform 7"/>
          <p:cNvSpPr/>
          <p:nvPr/>
        </p:nvSpPr>
        <p:spPr bwMode="auto">
          <a:xfrm rot="3335918" flipH="0" flipV="0">
            <a:off x="-1649347" y="7191573"/>
            <a:ext cx="4488369" cy="6190853"/>
          </a:xfrm>
          <a:custGeom>
            <a:avLst/>
            <a:gdLst/>
            <a:ahLst/>
            <a:cxnLst/>
            <a:rect l="l" t="t" r="r" b="b"/>
            <a:pathLst>
              <a:path w="4488369" h="6190853" fill="norm" stroke="1" extrusionOk="0">
                <a:moveTo>
                  <a:pt x="0" y="0"/>
                </a:moveTo>
                <a:lnTo>
                  <a:pt x="4488369" y="0"/>
                </a:lnTo>
                <a:lnTo>
                  <a:pt x="4488369" y="6190854"/>
                </a:lnTo>
                <a:lnTo>
                  <a:pt x="0" y="6190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545442006" name="Freeform 8"/>
          <p:cNvSpPr/>
          <p:nvPr/>
        </p:nvSpPr>
        <p:spPr bwMode="auto">
          <a:xfrm rot="-3194951" flipH="0" flipV="1">
            <a:off x="16463916" y="-109501"/>
            <a:ext cx="2597334" cy="3028961"/>
          </a:xfrm>
          <a:custGeom>
            <a:avLst/>
            <a:gdLst/>
            <a:ahLst/>
            <a:cxnLst/>
            <a:rect l="l" t="t" r="r" b="b"/>
            <a:pathLst>
              <a:path w="2597334" h="3028961" fill="norm" stroke="1" extrusionOk="0">
                <a:moveTo>
                  <a:pt x="0" y="3028961"/>
                </a:moveTo>
                <a:lnTo>
                  <a:pt x="2597334" y="3028961"/>
                </a:lnTo>
                <a:lnTo>
                  <a:pt x="2597334" y="0"/>
                </a:lnTo>
                <a:lnTo>
                  <a:pt x="0" y="0"/>
                </a:lnTo>
                <a:lnTo>
                  <a:pt x="0" y="3028961"/>
                </a:lnTo>
                <a:close/>
              </a:path>
            </a:pathLst>
          </a:custGeom>
          <a:blipFill>
            <a:blip r:embed="rId6"/>
            <a:srcRect l="0" t="0" r="0" b="0"/>
            <a:stretch/>
          </a:blipFill>
        </p:spPr>
      </p:sp>
      <p:grpSp>
        <p:nvGrpSpPr>
          <p:cNvPr id="255159844" name="Group 9"/>
          <p:cNvGrpSpPr/>
          <p:nvPr/>
        </p:nvGrpSpPr>
        <p:grpSpPr bwMode="auto">
          <a:xfrm rot="0">
            <a:off x="16249570" y="6210141"/>
            <a:ext cx="4076859" cy="40768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28627"/>
              </a:srgbClr>
            </a:solidFill>
          </p:spPr>
        </p:sp>
        <p:sp>
          <p:nvSpPr>
            <p:cNvPr id="11" name="TextBox 11"/>
            <p:cNvSpPr txBox="1"/>
            <p:nvPr/>
          </p:nvSpPr>
          <p:spPr bwMode="auto"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defRPr/>
              </a:pPr>
              <a:endParaRPr/>
            </a:p>
          </p:txBody>
        </p:sp>
      </p:grpSp>
      <p:sp>
        <p:nvSpPr>
          <p:cNvPr id="660838651" name="Freeform 12"/>
          <p:cNvSpPr/>
          <p:nvPr/>
        </p:nvSpPr>
        <p:spPr bwMode="auto">
          <a:xfrm rot="0" flipH="0" flipV="0">
            <a:off x="3647511" y="6221753"/>
            <a:ext cx="2999089" cy="2343038"/>
          </a:xfrm>
          <a:custGeom>
            <a:avLst/>
            <a:gdLst/>
            <a:ahLst/>
            <a:cxnLst/>
            <a:rect l="l" t="t" r="r" b="b"/>
            <a:pathLst>
              <a:path w="2999089" h="2343038" fill="norm" stroke="1" extrusionOk="0">
                <a:moveTo>
                  <a:pt x="0" y="0"/>
                </a:moveTo>
                <a:lnTo>
                  <a:pt x="2999089" y="0"/>
                </a:lnTo>
                <a:lnTo>
                  <a:pt x="2999089" y="2343039"/>
                </a:lnTo>
                <a:lnTo>
                  <a:pt x="0" y="2343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</p:sp>
      <p:sp>
        <p:nvSpPr>
          <p:cNvPr id="110425665" name="Freeform 13"/>
          <p:cNvSpPr/>
          <p:nvPr/>
        </p:nvSpPr>
        <p:spPr bwMode="auto">
          <a:xfrm rot="0" flipH="0" flipV="0">
            <a:off x="12691914" y="2208492"/>
            <a:ext cx="3557656" cy="1942667"/>
          </a:xfrm>
          <a:custGeom>
            <a:avLst/>
            <a:gdLst/>
            <a:ahLst/>
            <a:cxnLst/>
            <a:rect l="l" t="t" r="r" b="b"/>
            <a:pathLst>
              <a:path w="3557656" h="1942667" fill="norm" stroke="1" extrusionOk="0">
                <a:moveTo>
                  <a:pt x="0" y="0"/>
                </a:moveTo>
                <a:lnTo>
                  <a:pt x="3557656" y="0"/>
                </a:lnTo>
                <a:lnTo>
                  <a:pt x="3557656" y="1942667"/>
                </a:lnTo>
                <a:lnTo>
                  <a:pt x="0" y="1942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 l="0" t="0" r="0" b="0"/>
            <a:stretch/>
          </a:blipFill>
        </p:spPr>
      </p:sp>
      <p:sp>
        <p:nvSpPr>
          <p:cNvPr id="15515087" name="Freeform 14"/>
          <p:cNvSpPr/>
          <p:nvPr/>
        </p:nvSpPr>
        <p:spPr bwMode="auto">
          <a:xfrm rot="0" flipH="0" flipV="0">
            <a:off x="12691914" y="5149654"/>
            <a:ext cx="3581299" cy="3581299"/>
          </a:xfrm>
          <a:custGeom>
            <a:avLst/>
            <a:gdLst/>
            <a:ahLst/>
            <a:cxnLst/>
            <a:rect l="l" t="t" r="r" b="b"/>
            <a:pathLst>
              <a:path w="3581299" h="3581299" fill="norm" stroke="1" extrusionOk="0">
                <a:moveTo>
                  <a:pt x="0" y="0"/>
                </a:moveTo>
                <a:lnTo>
                  <a:pt x="3581299" y="0"/>
                </a:lnTo>
                <a:lnTo>
                  <a:pt x="3581299" y="3581299"/>
                </a:lnTo>
                <a:lnTo>
                  <a:pt x="0" y="3581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rcRect l="0" t="0" r="0" b="0"/>
            <a:stretch/>
          </a:blipFill>
        </p:spPr>
      </p:sp>
      <p:sp>
        <p:nvSpPr>
          <p:cNvPr id="289512993" name="TextBox 15"/>
          <p:cNvSpPr txBox="1"/>
          <p:nvPr/>
        </p:nvSpPr>
        <p:spPr bwMode="auto">
          <a:xfrm rot="0">
            <a:off x="488767" y="766169"/>
            <a:ext cx="9743801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  <a:defRPr/>
            </a:pPr>
            <a:r>
              <a:rPr lang="en-US" sz="3800" b="1">
                <a:solidFill>
                  <a:srgbClr val="0B0A0A"/>
                </a:solidFill>
                <a:latin typeface="Agrandir Bold"/>
                <a:ea typeface="Agrandir Bold"/>
                <a:cs typeface="Agrandir Bold"/>
              </a:rPr>
              <a:t>Types Of Batteries</a:t>
            </a:r>
            <a:endParaRPr/>
          </a:p>
        </p:txBody>
      </p:sp>
      <p:sp>
        <p:nvSpPr>
          <p:cNvPr id="1688552333" name="TextBox 16"/>
          <p:cNvSpPr txBox="1"/>
          <p:nvPr/>
        </p:nvSpPr>
        <p:spPr bwMode="auto">
          <a:xfrm rot="0">
            <a:off x="594838" y="2772207"/>
            <a:ext cx="2654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 b="1">
                <a:solidFill>
                  <a:srgbClr val="0B0A0A"/>
                </a:solidFill>
                <a:latin typeface="Canva Sans Bold"/>
                <a:ea typeface="Canva Sans Bold"/>
                <a:cs typeface="Canva Sans Bold"/>
              </a:rPr>
              <a:t>1-Lead-Acid</a:t>
            </a:r>
            <a:r>
              <a:rPr lang="en-US" sz="3400">
                <a:solidFill>
                  <a:srgbClr val="0B0A0A"/>
                </a:solidFill>
                <a:latin typeface="Canva Sans"/>
                <a:ea typeface="Canva Sans"/>
                <a:cs typeface="Canva Sans"/>
              </a:rPr>
              <a:t>-</a:t>
            </a:r>
            <a:endParaRPr/>
          </a:p>
        </p:txBody>
      </p:sp>
      <p:sp>
        <p:nvSpPr>
          <p:cNvPr id="900606286" name="TextBox 17"/>
          <p:cNvSpPr txBox="1"/>
          <p:nvPr/>
        </p:nvSpPr>
        <p:spPr bwMode="auto">
          <a:xfrm rot="0">
            <a:off x="594838" y="6616771"/>
            <a:ext cx="16123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 b="1">
                <a:solidFill>
                  <a:srgbClr val="0B0A0A"/>
                </a:solidFill>
                <a:latin typeface="Canva Sans Bold"/>
                <a:ea typeface="Canva Sans Bold"/>
                <a:cs typeface="Canva Sans Bold"/>
              </a:rPr>
              <a:t>2-NimH</a:t>
            </a:r>
            <a:endParaRPr/>
          </a:p>
        </p:txBody>
      </p:sp>
      <p:sp>
        <p:nvSpPr>
          <p:cNvPr id="1217185483" name="TextBox 18"/>
          <p:cNvSpPr txBox="1"/>
          <p:nvPr/>
        </p:nvSpPr>
        <p:spPr bwMode="auto">
          <a:xfrm rot="0">
            <a:off x="10232568" y="2856293"/>
            <a:ext cx="16304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 b="1">
                <a:solidFill>
                  <a:srgbClr val="0B0A0A"/>
                </a:solidFill>
                <a:latin typeface="Canva Sans Bold"/>
                <a:ea typeface="Canva Sans Bold"/>
                <a:cs typeface="Canva Sans Bold"/>
              </a:rPr>
              <a:t>3-Li-ion</a:t>
            </a:r>
            <a:endParaRPr/>
          </a:p>
        </p:txBody>
      </p:sp>
      <p:sp>
        <p:nvSpPr>
          <p:cNvPr id="1723023641" name="TextBox 19"/>
          <p:cNvSpPr txBox="1"/>
          <p:nvPr/>
        </p:nvSpPr>
        <p:spPr bwMode="auto">
          <a:xfrm rot="0">
            <a:off x="10847254" y="6616771"/>
            <a:ext cx="13616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400" b="1">
                <a:solidFill>
                  <a:srgbClr val="0B0A0A"/>
                </a:solidFill>
                <a:latin typeface="Canva Sans Bold"/>
                <a:ea typeface="Canva Sans Bold"/>
                <a:cs typeface="Canva Sans Bold"/>
              </a:rPr>
              <a:t>4Li-Po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961924804" name="Object 2"/>
          <p:cNvGraphicFramePr>
            <a:graphicFrameLocks xmlns:a="http://schemas.openxmlformats.org/drawingml/2006/main" noChangeAspect="1"/>
          </p:cNvGraphicFramePr>
          <p:nvPr/>
        </p:nvGraphicFramePr>
        <p:xfrm flipH="0" flipV="0">
          <a:off x="-1541959" y="-1750539"/>
          <a:ext cx="19642094" cy="11610202"/>
        </p:xfrm>
        <a:graphic>
          <a:graphicData uri="http://schemas.openxmlformats.org/presentationml/2006/ole">
            <p:oleObj name="oleObj" r:id="rId4" imgW="18859500" imgH="9893300" progId="Excel.Sheet.12">
              <p:embed/>
              <p:pic>
                <p:nvPicPr>
                  <p:cNvPr id="961924804" name="Object 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 flipH="0" flipV="0">
                    <a:off x="-1541959" y="-1750539"/>
                    <a:ext cx="19642094" cy="11610202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1553635" name="Freeform 2"/>
          <p:cNvSpPr/>
          <p:nvPr/>
        </p:nvSpPr>
        <p:spPr bwMode="auto">
          <a:xfrm rot="0" flipH="0" flipV="0">
            <a:off x="3037495" y="1028700"/>
            <a:ext cx="12762369" cy="7657422"/>
          </a:xfrm>
          <a:custGeom>
            <a:avLst/>
            <a:gdLst/>
            <a:ahLst/>
            <a:cxnLst/>
            <a:rect l="l" t="t" r="r" b="b"/>
            <a:pathLst>
              <a:path w="12762369" h="7657422" fill="norm" stroke="1" extrusionOk="0">
                <a:moveTo>
                  <a:pt x="0" y="0"/>
                </a:moveTo>
                <a:lnTo>
                  <a:pt x="12762369" y="0"/>
                </a:lnTo>
                <a:lnTo>
                  <a:pt x="12762369" y="7657422"/>
                </a:lnTo>
                <a:lnTo>
                  <a:pt x="0" y="7657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315658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8574" y="228599"/>
            <a:ext cx="17957750" cy="968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7F3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48489025" name="Group 2"/>
          <p:cNvGrpSpPr/>
          <p:nvPr/>
        </p:nvGrpSpPr>
        <p:grpSpPr bwMode="auto">
          <a:xfrm rot="0">
            <a:off x="12249211" y="0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 fill="norm" stroke="1" extrusionOk="0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3"/>
              <a:srcRect l="5517" t="0" r="5516" b="0"/>
              <a:stretch/>
            </a:blipFill>
          </p:spPr>
        </p:sp>
      </p:grpSp>
      <p:grpSp>
        <p:nvGrpSpPr>
          <p:cNvPr id="583114114" name="Group 4"/>
          <p:cNvGrpSpPr/>
          <p:nvPr/>
        </p:nvGrpSpPr>
        <p:grpSpPr bwMode="auto">
          <a:xfrm rot="0"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 fill="norm" stroke="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A66C7"/>
            </a:solidFill>
          </p:spPr>
        </p:sp>
        <p:sp>
          <p:nvSpPr>
            <p:cNvPr id="6" name="TextBox 6"/>
            <p:cNvSpPr txBox="1"/>
            <p:nvPr/>
          </p:nvSpPr>
          <p:spPr bwMode="auto">
            <a:xfrm>
              <a:off x="0" y="-28575"/>
              <a:ext cx="4816593" cy="3253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grpSp>
        <p:nvGrpSpPr>
          <p:cNvPr id="859999512" name="Group 7"/>
          <p:cNvGrpSpPr/>
          <p:nvPr/>
        </p:nvGrpSpPr>
        <p:grpSpPr bwMode="auto">
          <a:xfrm rot="0">
            <a:off x="10104088" y="3911029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 bwMode="auto">
            <a:xfrm rot="0" flipH="0" flipV="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fill="norm" stroke="1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AB9"/>
            </a:solidFill>
          </p:spPr>
        </p:sp>
        <p:sp>
          <p:nvSpPr>
            <p:cNvPr id="9" name="TextBox 9"/>
            <p:cNvSpPr txBox="1"/>
            <p:nvPr/>
          </p:nvSpPr>
          <p:spPr bwMode="auto">
            <a:xfrm>
              <a:off x="76200" y="47625"/>
              <a:ext cx="660400" cy="6889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  <a:defRPr/>
              </a:pPr>
              <a:endParaRPr/>
            </a:p>
          </p:txBody>
        </p:sp>
      </p:grpSp>
      <p:sp>
        <p:nvSpPr>
          <p:cNvPr id="665946415" name="Freeform 10"/>
          <p:cNvSpPr/>
          <p:nvPr/>
        </p:nvSpPr>
        <p:spPr bwMode="auto">
          <a:xfrm rot="0" flipH="0" flipV="0">
            <a:off x="10504584" y="4608193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 fill="norm" stroke="1" extrusionOk="0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1525702731" name="Freeform 11"/>
          <p:cNvSpPr/>
          <p:nvPr/>
        </p:nvSpPr>
        <p:spPr bwMode="auto">
          <a:xfrm rot="0" flipH="0" flipV="0">
            <a:off x="-369768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 fill="norm" stroke="1" extrusionOk="0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718913297" name="TextBox 12"/>
          <p:cNvSpPr txBox="1"/>
          <p:nvPr/>
        </p:nvSpPr>
        <p:spPr bwMode="auto">
          <a:xfrm rot="0">
            <a:off x="785347" y="1290894"/>
            <a:ext cx="8647104" cy="151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  <a:defRPr/>
            </a:pPr>
            <a:r>
              <a:rPr lang="en-US" sz="8900" b="1">
                <a:solidFill>
                  <a:srgbClr val="2C44A5"/>
                </a:solidFill>
                <a:latin typeface="DM Sans Bold"/>
                <a:ea typeface="DM Sans Bold"/>
                <a:cs typeface="DM Sans Bold"/>
              </a:rPr>
              <a:t>SECTION 2</a:t>
            </a:r>
            <a:endParaRPr/>
          </a:p>
        </p:txBody>
      </p:sp>
      <p:sp>
        <p:nvSpPr>
          <p:cNvPr id="1340914345" name="TextBox 13"/>
          <p:cNvSpPr txBox="1"/>
          <p:nvPr/>
        </p:nvSpPr>
        <p:spPr bwMode="auto">
          <a:xfrm rot="0">
            <a:off x="562103" y="4953000"/>
            <a:ext cx="11687108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2C44A5"/>
                </a:solidFill>
                <a:latin typeface="DM Sans Bold"/>
                <a:ea typeface="DM Sans Bold"/>
                <a:cs typeface="DM Sans Bold"/>
              </a:rPr>
              <a:t>WHY LI-ION</a:t>
            </a:r>
            <a:endParaRPr/>
          </a:p>
          <a:p>
            <a:pPr algn="l">
              <a:lnSpc>
                <a:spcPts val="13999"/>
              </a:lnSpc>
              <a:defRPr/>
            </a:pPr>
            <a:r>
              <a:rPr lang="en-US" sz="10000" b="1">
                <a:solidFill>
                  <a:srgbClr val="2C44A5"/>
                </a:solidFill>
                <a:latin typeface="DM Sans Bold"/>
                <a:ea typeface="DM Sans Bold"/>
                <a:cs typeface="DM Sans Bold"/>
              </a:rPr>
              <a:t>18650 BATTERY?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ONLYOFFICE/9.0.3.29</Application>
  <PresentationFormat>On-screen Show (4:3)</PresentationFormat>
  <Paragraphs>0</Paragraphs>
  <Slides>44</Slides>
  <Notes>44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Thermal Management System for a Lithium-ion Battery Pack</dc:title>
  <dc:identifier>DAG8WCELI38</dc:identifier>
  <cp:lastModifiedBy/>
  <cp:revision>4</cp:revision>
  <dcterms:created xsi:type="dcterms:W3CDTF">2006-08-16T00:00:00Z</dcterms:created>
  <dcterms:modified xsi:type="dcterms:W3CDTF">2025-12-25T11:59:05Z</dcterms:modified>
</cp:coreProperties>
</file>